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362" r:id="rId3"/>
    <p:sldId id="360" r:id="rId4"/>
    <p:sldId id="359" r:id="rId5"/>
    <p:sldId id="332" r:id="rId6"/>
    <p:sldId id="339" r:id="rId7"/>
    <p:sldId id="342" r:id="rId8"/>
    <p:sldId id="347" r:id="rId9"/>
    <p:sldId id="340" r:id="rId10"/>
    <p:sldId id="353" r:id="rId11"/>
    <p:sldId id="363" r:id="rId12"/>
    <p:sldId id="361" r:id="rId13"/>
    <p:sldId id="296" r:id="rId14"/>
  </p:sldIdLst>
  <p:sldSz cx="9144000" cy="5143500" type="screen16x9"/>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drė Ivanauskienė" initials="I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44" autoAdjust="0"/>
    <p:restoredTop sz="88515" autoAdjust="0"/>
  </p:normalViewPr>
  <p:slideViewPr>
    <p:cSldViewPr>
      <p:cViewPr varScale="1">
        <p:scale>
          <a:sx n="89" d="100"/>
          <a:sy n="89" d="100"/>
        </p:scale>
        <p:origin x="528"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image" Target="../media/image8.jfif"/><Relationship Id="rId4" Type="http://schemas.openxmlformats.org/officeDocument/2006/relationships/image" Target="../media/image11.jfif"/></Relationships>
</file>

<file path=ppt/diagrams/_rels/drawing5.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image" Target="../media/image8.jfif"/><Relationship Id="rId4" Type="http://schemas.openxmlformats.org/officeDocument/2006/relationships/image" Target="../media/image11.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B2CA6-0D98-42B1-97A1-4F94C079C9BF}" type="doc">
      <dgm:prSet loTypeId="urn:microsoft.com/office/officeart/2005/8/layout/vList3" loCatId="list" qsTypeId="urn:microsoft.com/office/officeart/2005/8/quickstyle/3d1" qsCatId="3D" csTypeId="urn:microsoft.com/office/officeart/2005/8/colors/accent1_2" csCatId="accent1" phldr="1"/>
      <dgm:spPr/>
    </dgm:pt>
    <dgm:pt modelId="{2FFEC633-1C2E-437E-9283-F2B846A0DE5B}" type="pres">
      <dgm:prSet presAssocID="{FF1B2CA6-0D98-42B1-97A1-4F94C079C9BF}" presName="linearFlow" presStyleCnt="0">
        <dgm:presLayoutVars>
          <dgm:dir/>
          <dgm:resizeHandles val="exact"/>
        </dgm:presLayoutVars>
      </dgm:prSet>
      <dgm:spPr/>
    </dgm:pt>
  </dgm:ptLst>
  <dgm:cxnLst>
    <dgm:cxn modelId="{9E350A97-91AC-441E-B2DF-97E28CF30F95}" type="presOf" srcId="{FF1B2CA6-0D98-42B1-97A1-4F94C079C9BF}" destId="{2FFEC633-1C2E-437E-9283-F2B846A0DE5B}"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8D3D7-4A0E-4DD1-81E8-C68F9701EC8A}" type="doc">
      <dgm:prSet loTypeId="urn:microsoft.com/office/officeart/2005/8/layout/venn2" loCatId="relationship" qsTypeId="urn:microsoft.com/office/officeart/2005/8/quickstyle/3d4" qsCatId="3D" csTypeId="urn:microsoft.com/office/officeart/2005/8/colors/accent1_2" csCatId="accent1" phldr="1"/>
      <dgm:spPr/>
      <dgm:t>
        <a:bodyPr/>
        <a:lstStyle/>
        <a:p>
          <a:endParaRPr lang="lt-LT"/>
        </a:p>
      </dgm:t>
    </dgm:pt>
    <dgm:pt modelId="{92B57D3B-289D-4D50-832A-5D0A1AEE14EE}">
      <dgm:prSet phldrT="[Tekstas]" custT="1"/>
      <dgm:spPr/>
      <dgm:t>
        <a:bodyPr/>
        <a:lstStyle/>
        <a:p>
          <a:r>
            <a:rPr lang="lt-LT" sz="1800" b="1" dirty="0"/>
            <a:t>Metodinis kompleksinių paslaugų šeimai centras (1)</a:t>
          </a:r>
        </a:p>
      </dgm:t>
    </dgm:pt>
    <dgm:pt modelId="{BC6B91BB-2E53-4542-ACDC-F9E39D2EAEAE}" type="parTrans" cxnId="{50D16AEC-1F92-4839-BD37-FBFCF6E6171A}">
      <dgm:prSet/>
      <dgm:spPr/>
      <dgm:t>
        <a:bodyPr/>
        <a:lstStyle/>
        <a:p>
          <a:endParaRPr lang="lt-LT"/>
        </a:p>
      </dgm:t>
    </dgm:pt>
    <dgm:pt modelId="{47137F13-C1D3-4732-9881-8012966F8774}" type="sibTrans" cxnId="{50D16AEC-1F92-4839-BD37-FBFCF6E6171A}">
      <dgm:prSet/>
      <dgm:spPr/>
      <dgm:t>
        <a:bodyPr/>
        <a:lstStyle/>
        <a:p>
          <a:endParaRPr lang="lt-LT"/>
        </a:p>
      </dgm:t>
    </dgm:pt>
    <dgm:pt modelId="{326865A5-5EE4-48B5-A8B5-26E5383EA33A}">
      <dgm:prSet phldrT="[Tekstas]" custT="1"/>
      <dgm:spPr/>
      <dgm:t>
        <a:bodyPr/>
        <a:lstStyle/>
        <a:p>
          <a:r>
            <a:rPr lang="lt-LT" sz="1600" b="1" dirty="0"/>
            <a:t>Bendruomeniniai šeimos namai (60+)</a:t>
          </a:r>
          <a:r>
            <a:rPr lang="lt-LT" sz="1800" b="1" dirty="0"/>
            <a:t> </a:t>
          </a:r>
          <a:r>
            <a:rPr lang="lt-LT" sz="1600" dirty="0"/>
            <a:t>– </a:t>
          </a:r>
          <a:r>
            <a:rPr lang="lt-LT" sz="1400" dirty="0"/>
            <a:t>socialinių paslaugų įstaiga, kuri organizuoja ir (ar) teikia kompleksines paslaugas asmenims (šeimoms)</a:t>
          </a:r>
        </a:p>
      </dgm:t>
    </dgm:pt>
    <dgm:pt modelId="{1928867E-A1AC-40CD-93EE-0F8A63869FD3}" type="parTrans" cxnId="{7C8DF508-3A29-44AC-86C5-F9CBAAE057CE}">
      <dgm:prSet/>
      <dgm:spPr/>
      <dgm:t>
        <a:bodyPr/>
        <a:lstStyle/>
        <a:p>
          <a:endParaRPr lang="lt-LT"/>
        </a:p>
      </dgm:t>
    </dgm:pt>
    <dgm:pt modelId="{99A57523-3C75-4810-8E96-60705800A19B}" type="sibTrans" cxnId="{7C8DF508-3A29-44AC-86C5-F9CBAAE057CE}">
      <dgm:prSet/>
      <dgm:spPr/>
      <dgm:t>
        <a:bodyPr/>
        <a:lstStyle/>
        <a:p>
          <a:endParaRPr lang="lt-LT"/>
        </a:p>
      </dgm:t>
    </dgm:pt>
    <dgm:pt modelId="{7582227E-206C-4933-94B5-12E7F6C6F94B}" type="pres">
      <dgm:prSet presAssocID="{DBB8D3D7-4A0E-4DD1-81E8-C68F9701EC8A}" presName="Name0" presStyleCnt="0">
        <dgm:presLayoutVars>
          <dgm:chMax val="7"/>
          <dgm:resizeHandles val="exact"/>
        </dgm:presLayoutVars>
      </dgm:prSet>
      <dgm:spPr/>
    </dgm:pt>
    <dgm:pt modelId="{02B694DE-27A0-4E26-B416-59FA3B3D0148}" type="pres">
      <dgm:prSet presAssocID="{DBB8D3D7-4A0E-4DD1-81E8-C68F9701EC8A}" presName="comp1" presStyleCnt="0"/>
      <dgm:spPr/>
    </dgm:pt>
    <dgm:pt modelId="{7284F2DA-5A20-4BAD-AC62-970F36888BE0}" type="pres">
      <dgm:prSet presAssocID="{DBB8D3D7-4A0E-4DD1-81E8-C68F9701EC8A}" presName="circle1" presStyleLbl="node1" presStyleIdx="0" presStyleCnt="2" custLinFactNeighborX="-24"/>
      <dgm:spPr/>
    </dgm:pt>
    <dgm:pt modelId="{497AE3C4-1237-4D7E-8AB1-DFE60F9B5717}" type="pres">
      <dgm:prSet presAssocID="{DBB8D3D7-4A0E-4DD1-81E8-C68F9701EC8A}" presName="c1text" presStyleLbl="node1" presStyleIdx="0" presStyleCnt="2">
        <dgm:presLayoutVars>
          <dgm:bulletEnabled val="1"/>
        </dgm:presLayoutVars>
      </dgm:prSet>
      <dgm:spPr/>
    </dgm:pt>
    <dgm:pt modelId="{A71888BD-49DA-4B1E-B394-8577ADE8A007}" type="pres">
      <dgm:prSet presAssocID="{DBB8D3D7-4A0E-4DD1-81E8-C68F9701EC8A}" presName="comp2" presStyleCnt="0"/>
      <dgm:spPr/>
    </dgm:pt>
    <dgm:pt modelId="{1DD19367-E9BF-407B-B220-2700CDBB721B}" type="pres">
      <dgm:prSet presAssocID="{DBB8D3D7-4A0E-4DD1-81E8-C68F9701EC8A}" presName="circle2" presStyleLbl="node1" presStyleIdx="1" presStyleCnt="2" custScaleX="92546" custScaleY="90086"/>
      <dgm:spPr/>
    </dgm:pt>
    <dgm:pt modelId="{EBF7D5D3-7776-4E24-9F47-5D7AC3A6D15B}" type="pres">
      <dgm:prSet presAssocID="{DBB8D3D7-4A0E-4DD1-81E8-C68F9701EC8A}" presName="c2text" presStyleLbl="node1" presStyleIdx="1" presStyleCnt="2">
        <dgm:presLayoutVars>
          <dgm:bulletEnabled val="1"/>
        </dgm:presLayoutVars>
      </dgm:prSet>
      <dgm:spPr/>
    </dgm:pt>
  </dgm:ptLst>
  <dgm:cxnLst>
    <dgm:cxn modelId="{7C8DF508-3A29-44AC-86C5-F9CBAAE057CE}" srcId="{DBB8D3D7-4A0E-4DD1-81E8-C68F9701EC8A}" destId="{326865A5-5EE4-48B5-A8B5-26E5383EA33A}" srcOrd="1" destOrd="0" parTransId="{1928867E-A1AC-40CD-93EE-0F8A63869FD3}" sibTransId="{99A57523-3C75-4810-8E96-60705800A19B}"/>
    <dgm:cxn modelId="{4BC85773-9C3F-477B-A802-4F5C5EFA1C17}" type="presOf" srcId="{92B57D3B-289D-4D50-832A-5D0A1AEE14EE}" destId="{497AE3C4-1237-4D7E-8AB1-DFE60F9B5717}" srcOrd="1" destOrd="0" presId="urn:microsoft.com/office/officeart/2005/8/layout/venn2"/>
    <dgm:cxn modelId="{94A05C84-FBCA-439D-B9E1-751D62C1A950}" type="presOf" srcId="{92B57D3B-289D-4D50-832A-5D0A1AEE14EE}" destId="{7284F2DA-5A20-4BAD-AC62-970F36888BE0}" srcOrd="0" destOrd="0" presId="urn:microsoft.com/office/officeart/2005/8/layout/venn2"/>
    <dgm:cxn modelId="{F7A1339D-E0BE-4E3C-97F2-1853827AB51D}" type="presOf" srcId="{326865A5-5EE4-48B5-A8B5-26E5383EA33A}" destId="{EBF7D5D3-7776-4E24-9F47-5D7AC3A6D15B}" srcOrd="1" destOrd="0" presId="urn:microsoft.com/office/officeart/2005/8/layout/venn2"/>
    <dgm:cxn modelId="{CAA6399E-0D2E-4632-855C-E667092699BA}" type="presOf" srcId="{326865A5-5EE4-48B5-A8B5-26E5383EA33A}" destId="{1DD19367-E9BF-407B-B220-2700CDBB721B}" srcOrd="0" destOrd="0" presId="urn:microsoft.com/office/officeart/2005/8/layout/venn2"/>
    <dgm:cxn modelId="{CE5FA4C8-10C8-4B23-AD7E-DE11B5F42BC9}" type="presOf" srcId="{DBB8D3D7-4A0E-4DD1-81E8-C68F9701EC8A}" destId="{7582227E-206C-4933-94B5-12E7F6C6F94B}" srcOrd="0" destOrd="0" presId="urn:microsoft.com/office/officeart/2005/8/layout/venn2"/>
    <dgm:cxn modelId="{50D16AEC-1F92-4839-BD37-FBFCF6E6171A}" srcId="{DBB8D3D7-4A0E-4DD1-81E8-C68F9701EC8A}" destId="{92B57D3B-289D-4D50-832A-5D0A1AEE14EE}" srcOrd="0" destOrd="0" parTransId="{BC6B91BB-2E53-4542-ACDC-F9E39D2EAEAE}" sibTransId="{47137F13-C1D3-4732-9881-8012966F8774}"/>
    <dgm:cxn modelId="{7901B92D-10B5-4998-8EE1-18C64CEEB3E6}" type="presParOf" srcId="{7582227E-206C-4933-94B5-12E7F6C6F94B}" destId="{02B694DE-27A0-4E26-B416-59FA3B3D0148}" srcOrd="0" destOrd="0" presId="urn:microsoft.com/office/officeart/2005/8/layout/venn2"/>
    <dgm:cxn modelId="{1B5C02C1-9F85-4986-A0C1-61F9017727DA}" type="presParOf" srcId="{02B694DE-27A0-4E26-B416-59FA3B3D0148}" destId="{7284F2DA-5A20-4BAD-AC62-970F36888BE0}" srcOrd="0" destOrd="0" presId="urn:microsoft.com/office/officeart/2005/8/layout/venn2"/>
    <dgm:cxn modelId="{35CF48E5-1C06-4417-966C-2C51421B1080}" type="presParOf" srcId="{02B694DE-27A0-4E26-B416-59FA3B3D0148}" destId="{497AE3C4-1237-4D7E-8AB1-DFE60F9B5717}" srcOrd="1" destOrd="0" presId="urn:microsoft.com/office/officeart/2005/8/layout/venn2"/>
    <dgm:cxn modelId="{DA1E9666-58F7-4C70-9DA1-455AEE38B404}" type="presParOf" srcId="{7582227E-206C-4933-94B5-12E7F6C6F94B}" destId="{A71888BD-49DA-4B1E-B394-8577ADE8A007}" srcOrd="1" destOrd="0" presId="urn:microsoft.com/office/officeart/2005/8/layout/venn2"/>
    <dgm:cxn modelId="{844FA9F5-16CF-44BC-B728-81FAED00661D}" type="presParOf" srcId="{A71888BD-49DA-4B1E-B394-8577ADE8A007}" destId="{1DD19367-E9BF-407B-B220-2700CDBB721B}" srcOrd="0" destOrd="0" presId="urn:microsoft.com/office/officeart/2005/8/layout/venn2"/>
    <dgm:cxn modelId="{7DD87E72-DCBF-4820-8AEB-1ACEB138596A}" type="presParOf" srcId="{A71888BD-49DA-4B1E-B394-8577ADE8A007}" destId="{EBF7D5D3-7776-4E24-9F47-5D7AC3A6D15B}"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CDAD7-D08D-4203-B390-E61E71E8826F}"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lt-LT"/>
        </a:p>
      </dgm:t>
    </dgm:pt>
    <dgm:pt modelId="{C196B28C-1160-44D0-B535-6887D652B5B1}">
      <dgm:prSet phldrT="[Tekstas]" custT="1"/>
      <dgm:spPr>
        <a:solidFill>
          <a:schemeClr val="accent1">
            <a:lumMod val="60000"/>
            <a:lumOff val="40000"/>
          </a:schemeClr>
        </a:solidFill>
      </dgm:spPr>
      <dgm:t>
        <a:bodyPr/>
        <a:lstStyle/>
        <a:p>
          <a:r>
            <a:rPr lang="lt-LT" sz="1600" dirty="0"/>
            <a:t>Individualių ir grupinių konsultacijų organizavimas ir teikimas</a:t>
          </a:r>
        </a:p>
      </dgm:t>
    </dgm:pt>
    <dgm:pt modelId="{E649ED86-4915-4156-9FE7-3A5B7F7E44FA}" type="parTrans" cxnId="{E76E1411-DF5B-470B-BEEA-579BF7486D93}">
      <dgm:prSet/>
      <dgm:spPr/>
      <dgm:t>
        <a:bodyPr/>
        <a:lstStyle/>
        <a:p>
          <a:endParaRPr lang="lt-LT"/>
        </a:p>
      </dgm:t>
    </dgm:pt>
    <dgm:pt modelId="{2637474D-E2D9-4679-BFCB-70618E3B7422}" type="sibTrans" cxnId="{E76E1411-DF5B-470B-BEEA-579BF7486D93}">
      <dgm:prSet/>
      <dgm:spPr/>
      <dgm:t>
        <a:bodyPr/>
        <a:lstStyle/>
        <a:p>
          <a:endParaRPr lang="lt-LT"/>
        </a:p>
      </dgm:t>
    </dgm:pt>
    <dgm:pt modelId="{487E39C6-6643-468D-84A9-38DE9FB6CA8B}">
      <dgm:prSet phldrT="[Tekstas]" custT="1"/>
      <dgm:spPr/>
      <dgm:t>
        <a:bodyPr/>
        <a:lstStyle/>
        <a:p>
          <a:r>
            <a:rPr lang="lt-LT" sz="1600" dirty="0"/>
            <a:t>Savitarpio pagalbos grupių organizavimas ir vedimas</a:t>
          </a:r>
        </a:p>
      </dgm:t>
    </dgm:pt>
    <dgm:pt modelId="{827E3E05-5F10-4E1D-AF1C-6ED0A0E245B0}" type="parTrans" cxnId="{7E08F641-5858-4EA3-AF31-E20C1D1F256E}">
      <dgm:prSet/>
      <dgm:spPr/>
      <dgm:t>
        <a:bodyPr/>
        <a:lstStyle/>
        <a:p>
          <a:endParaRPr lang="lt-LT"/>
        </a:p>
      </dgm:t>
    </dgm:pt>
    <dgm:pt modelId="{AF931AEC-3BA3-4C79-A2EC-3E07406C37EA}" type="sibTrans" cxnId="{7E08F641-5858-4EA3-AF31-E20C1D1F256E}">
      <dgm:prSet/>
      <dgm:spPr/>
      <dgm:t>
        <a:bodyPr/>
        <a:lstStyle/>
        <a:p>
          <a:endParaRPr lang="lt-LT"/>
        </a:p>
      </dgm:t>
    </dgm:pt>
    <dgm:pt modelId="{9AA64DF2-4FB3-4608-82E9-8938558E3226}">
      <dgm:prSet phldrT="[Tekstas]" custT="1"/>
      <dgm:spPr>
        <a:solidFill>
          <a:schemeClr val="accent3">
            <a:lumMod val="60000"/>
            <a:lumOff val="40000"/>
          </a:schemeClr>
        </a:solidFill>
      </dgm:spPr>
      <dgm:t>
        <a:bodyPr/>
        <a:lstStyle/>
        <a:p>
          <a:r>
            <a:rPr lang="lt-LT" sz="1600" dirty="0"/>
            <a:t>Psichosocialinės pagalbos teikimas</a:t>
          </a:r>
        </a:p>
      </dgm:t>
    </dgm:pt>
    <dgm:pt modelId="{3244B1E3-BA7F-4198-AF60-33074491EA40}" type="parTrans" cxnId="{CE2D2ACD-6A41-48E0-BC66-D839528295D1}">
      <dgm:prSet/>
      <dgm:spPr/>
      <dgm:t>
        <a:bodyPr/>
        <a:lstStyle/>
        <a:p>
          <a:endParaRPr lang="lt-LT"/>
        </a:p>
      </dgm:t>
    </dgm:pt>
    <dgm:pt modelId="{C39C9D98-A047-4267-B769-CFF65B466D08}" type="sibTrans" cxnId="{CE2D2ACD-6A41-48E0-BC66-D839528295D1}">
      <dgm:prSet/>
      <dgm:spPr/>
      <dgm:t>
        <a:bodyPr/>
        <a:lstStyle/>
        <a:p>
          <a:endParaRPr lang="lt-LT"/>
        </a:p>
      </dgm:t>
    </dgm:pt>
    <dgm:pt modelId="{68062195-E2BD-4EA2-BFFC-512274073C0A}">
      <dgm:prSet phldrT="[Tekstas]" custT="1"/>
      <dgm:spPr>
        <a:solidFill>
          <a:schemeClr val="accent5">
            <a:lumMod val="60000"/>
            <a:lumOff val="40000"/>
          </a:schemeClr>
        </a:solidFill>
      </dgm:spPr>
      <dgm:t>
        <a:bodyPr/>
        <a:lstStyle/>
        <a:p>
          <a:r>
            <a:rPr lang="lt-LT" sz="1600" dirty="0"/>
            <a:t>Pozityviosios tėvystės mokymų organizavimas ir teikimas</a:t>
          </a:r>
        </a:p>
      </dgm:t>
    </dgm:pt>
    <dgm:pt modelId="{9A5259E8-DABC-451B-AEFB-47F91D0DF238}" type="parTrans" cxnId="{31A870C9-5CC4-4205-B58E-60D600854453}">
      <dgm:prSet/>
      <dgm:spPr/>
      <dgm:t>
        <a:bodyPr/>
        <a:lstStyle/>
        <a:p>
          <a:endParaRPr lang="lt-LT"/>
        </a:p>
      </dgm:t>
    </dgm:pt>
    <dgm:pt modelId="{E323685A-1428-474C-8D0C-79C7485459FE}" type="sibTrans" cxnId="{31A870C9-5CC4-4205-B58E-60D600854453}">
      <dgm:prSet/>
      <dgm:spPr/>
      <dgm:t>
        <a:bodyPr/>
        <a:lstStyle/>
        <a:p>
          <a:endParaRPr lang="lt-LT"/>
        </a:p>
      </dgm:t>
    </dgm:pt>
    <dgm:pt modelId="{28D159BF-EB81-4BB3-8254-B1958810F99B}">
      <dgm:prSet phldrT="[Tekstas]" custT="1"/>
      <dgm:spPr>
        <a:solidFill>
          <a:schemeClr val="accent4">
            <a:lumMod val="40000"/>
            <a:lumOff val="60000"/>
          </a:schemeClr>
        </a:solidFill>
      </dgm:spPr>
      <dgm:t>
        <a:bodyPr/>
        <a:lstStyle/>
        <a:p>
          <a:r>
            <a:rPr lang="lt-LT" sz="1600" dirty="0" err="1"/>
            <a:t>Mediacijos</a:t>
          </a:r>
          <a:r>
            <a:rPr lang="lt-LT" sz="1600" dirty="0"/>
            <a:t> paslaugų teikimas</a:t>
          </a:r>
        </a:p>
      </dgm:t>
    </dgm:pt>
    <dgm:pt modelId="{DA070AB8-0CC3-4723-91C2-2144AFAE6B88}" type="parTrans" cxnId="{B407D486-5C00-4430-93E7-409FFF32E931}">
      <dgm:prSet/>
      <dgm:spPr/>
      <dgm:t>
        <a:bodyPr/>
        <a:lstStyle/>
        <a:p>
          <a:endParaRPr lang="lt-LT"/>
        </a:p>
      </dgm:t>
    </dgm:pt>
    <dgm:pt modelId="{ED091CEC-9E89-47FF-AF25-E6F85E9F3301}" type="sibTrans" cxnId="{B407D486-5C00-4430-93E7-409FFF32E931}">
      <dgm:prSet/>
      <dgm:spPr/>
      <dgm:t>
        <a:bodyPr/>
        <a:lstStyle/>
        <a:p>
          <a:endParaRPr lang="lt-LT"/>
        </a:p>
      </dgm:t>
    </dgm:pt>
    <dgm:pt modelId="{C83260D5-374A-433C-BAB2-2102B014A077}">
      <dgm:prSet custT="1"/>
      <dgm:spPr>
        <a:solidFill>
          <a:schemeClr val="accent4">
            <a:lumMod val="60000"/>
            <a:lumOff val="40000"/>
          </a:schemeClr>
        </a:solidFill>
      </dgm:spPr>
      <dgm:t>
        <a:bodyPr/>
        <a:lstStyle/>
        <a:p>
          <a:r>
            <a:rPr lang="lt-LT" sz="1600" dirty="0"/>
            <a:t>Socialinių įgūdžių grupių vaikams ir paaugliams organizavimas ir vedimas</a:t>
          </a:r>
        </a:p>
      </dgm:t>
    </dgm:pt>
    <dgm:pt modelId="{30BAC41B-3CBB-4A26-9BCF-587E3440A9AC}" type="parTrans" cxnId="{766BE77C-8A6E-41B8-B14F-16E92439732D}">
      <dgm:prSet/>
      <dgm:spPr/>
      <dgm:t>
        <a:bodyPr/>
        <a:lstStyle/>
        <a:p>
          <a:endParaRPr lang="lt-LT"/>
        </a:p>
      </dgm:t>
    </dgm:pt>
    <dgm:pt modelId="{0F162ADF-AC6E-4A58-B094-5F765221BE2D}" type="sibTrans" cxnId="{766BE77C-8A6E-41B8-B14F-16E92439732D}">
      <dgm:prSet/>
      <dgm:spPr/>
      <dgm:t>
        <a:bodyPr/>
        <a:lstStyle/>
        <a:p>
          <a:endParaRPr lang="lt-LT"/>
        </a:p>
      </dgm:t>
    </dgm:pt>
    <dgm:pt modelId="{19782140-68D8-4870-AD06-8E3674CAF255}">
      <dgm:prSet custT="1"/>
      <dgm:spPr>
        <a:solidFill>
          <a:srgbClr val="002060"/>
        </a:solidFill>
      </dgm:spPr>
      <dgm:t>
        <a:bodyPr/>
        <a:lstStyle/>
        <a:p>
          <a:r>
            <a:rPr lang="lt-LT" sz="1400" dirty="0">
              <a:solidFill>
                <a:schemeClr val="bg1"/>
              </a:solidFill>
            </a:rPr>
            <a:t>Socialinių įgūdžių ugdymo ir palaikymo asmens (šeimos) namuose </a:t>
          </a:r>
          <a:r>
            <a:rPr lang="lt-LT" sz="1400" dirty="0"/>
            <a:t>teikimas</a:t>
          </a:r>
        </a:p>
      </dgm:t>
    </dgm:pt>
    <dgm:pt modelId="{86F32F25-471E-4224-AD0E-6E706817773C}" type="parTrans" cxnId="{29198652-DA0E-4621-8300-C46428A71CFA}">
      <dgm:prSet/>
      <dgm:spPr/>
      <dgm:t>
        <a:bodyPr/>
        <a:lstStyle/>
        <a:p>
          <a:endParaRPr lang="lt-LT"/>
        </a:p>
      </dgm:t>
    </dgm:pt>
    <dgm:pt modelId="{0BD13493-6A3A-4D61-9921-B9E62C4D0B67}" type="sibTrans" cxnId="{29198652-DA0E-4621-8300-C46428A71CFA}">
      <dgm:prSet/>
      <dgm:spPr/>
      <dgm:t>
        <a:bodyPr/>
        <a:lstStyle/>
        <a:p>
          <a:endParaRPr lang="lt-LT"/>
        </a:p>
      </dgm:t>
    </dgm:pt>
    <dgm:pt modelId="{B0DE0E78-AE23-4768-9FD1-49EC7F707C4D}">
      <dgm:prSet custT="1"/>
      <dgm:spPr>
        <a:solidFill>
          <a:schemeClr val="tx2">
            <a:lumMod val="75000"/>
          </a:schemeClr>
        </a:solidFill>
      </dgm:spPr>
      <dgm:t>
        <a:bodyPr/>
        <a:lstStyle/>
        <a:p>
          <a:r>
            <a:rPr lang="lt-LT" sz="1400" dirty="0">
              <a:solidFill>
                <a:schemeClr val="bg1"/>
              </a:solidFill>
            </a:rPr>
            <a:t>Pavėžėjimo paslauga asmenims (šeimoms), gaunantiems kompleksines paslaugas</a:t>
          </a:r>
        </a:p>
      </dgm:t>
    </dgm:pt>
    <dgm:pt modelId="{02BE66F8-8FFD-4BBC-A4F1-554362095C76}" type="parTrans" cxnId="{417CD51F-B073-444D-B6AA-2EC545C45BDE}">
      <dgm:prSet/>
      <dgm:spPr/>
      <dgm:t>
        <a:bodyPr/>
        <a:lstStyle/>
        <a:p>
          <a:endParaRPr lang="lt-LT"/>
        </a:p>
      </dgm:t>
    </dgm:pt>
    <dgm:pt modelId="{B789EDF1-26F2-4466-BA00-AB74A70B1B7C}" type="sibTrans" cxnId="{417CD51F-B073-444D-B6AA-2EC545C45BDE}">
      <dgm:prSet/>
      <dgm:spPr/>
      <dgm:t>
        <a:bodyPr/>
        <a:lstStyle/>
        <a:p>
          <a:endParaRPr lang="lt-LT"/>
        </a:p>
      </dgm:t>
    </dgm:pt>
    <dgm:pt modelId="{69EB4CDE-A0A4-448C-8D08-6279DC27657A}">
      <dgm:prSet custT="1"/>
      <dgm:spPr>
        <a:solidFill>
          <a:schemeClr val="bg2">
            <a:lumMod val="50000"/>
          </a:schemeClr>
        </a:solidFill>
      </dgm:spPr>
      <dgm:t>
        <a:bodyPr/>
        <a:lstStyle/>
        <a:p>
          <a:r>
            <a:rPr lang="lt-LT" sz="1400" dirty="0"/>
            <a:t>Vaikų priežiūros paslauga teikiama tuomet, kai tėvai tuo pačiu metu gauna kompleksines paslaugas (iki 4 val. per dieną)</a:t>
          </a:r>
        </a:p>
      </dgm:t>
    </dgm:pt>
    <dgm:pt modelId="{F65AF87D-C853-466E-8F9A-35C3F529F884}" type="parTrans" cxnId="{886E27DF-A4E4-4A59-A79F-A8E0FBB6D314}">
      <dgm:prSet/>
      <dgm:spPr/>
      <dgm:t>
        <a:bodyPr/>
        <a:lstStyle/>
        <a:p>
          <a:endParaRPr lang="lt-LT"/>
        </a:p>
      </dgm:t>
    </dgm:pt>
    <dgm:pt modelId="{4618F3EE-98B9-4925-B5EE-983FF4F3456E}" type="sibTrans" cxnId="{886E27DF-A4E4-4A59-A79F-A8E0FBB6D314}">
      <dgm:prSet/>
      <dgm:spPr/>
      <dgm:t>
        <a:bodyPr/>
        <a:lstStyle/>
        <a:p>
          <a:endParaRPr lang="lt-LT"/>
        </a:p>
      </dgm:t>
    </dgm:pt>
    <dgm:pt modelId="{B5C8AE6C-24B9-488C-BC81-A1551AB09E6C}" type="pres">
      <dgm:prSet presAssocID="{1C0CDAD7-D08D-4203-B390-E61E71E8826F}" presName="diagram" presStyleCnt="0">
        <dgm:presLayoutVars>
          <dgm:dir/>
          <dgm:resizeHandles val="exact"/>
        </dgm:presLayoutVars>
      </dgm:prSet>
      <dgm:spPr/>
    </dgm:pt>
    <dgm:pt modelId="{67D58509-CDD9-44EE-A778-A6F57B20B41E}" type="pres">
      <dgm:prSet presAssocID="{C196B28C-1160-44D0-B535-6887D652B5B1}" presName="node" presStyleLbl="node1" presStyleIdx="0" presStyleCnt="9">
        <dgm:presLayoutVars>
          <dgm:bulletEnabled val="1"/>
        </dgm:presLayoutVars>
      </dgm:prSet>
      <dgm:spPr/>
    </dgm:pt>
    <dgm:pt modelId="{55657C31-8ADB-4195-9952-13928A47647A}" type="pres">
      <dgm:prSet presAssocID="{2637474D-E2D9-4679-BFCB-70618E3B7422}" presName="sibTrans" presStyleCnt="0"/>
      <dgm:spPr/>
    </dgm:pt>
    <dgm:pt modelId="{EECE6E7F-9130-46C4-9F17-982A8C1C47CC}" type="pres">
      <dgm:prSet presAssocID="{487E39C6-6643-468D-84A9-38DE9FB6CA8B}" presName="node" presStyleLbl="node1" presStyleIdx="1" presStyleCnt="9">
        <dgm:presLayoutVars>
          <dgm:bulletEnabled val="1"/>
        </dgm:presLayoutVars>
      </dgm:prSet>
      <dgm:spPr/>
    </dgm:pt>
    <dgm:pt modelId="{AFE5C7F7-FDB6-4AC2-BBE2-6ECD4E4F34A6}" type="pres">
      <dgm:prSet presAssocID="{AF931AEC-3BA3-4C79-A2EC-3E07406C37EA}" presName="sibTrans" presStyleCnt="0"/>
      <dgm:spPr/>
    </dgm:pt>
    <dgm:pt modelId="{C51505E2-5FAF-4A0A-AB15-DB5EBC989369}" type="pres">
      <dgm:prSet presAssocID="{9AA64DF2-4FB3-4608-82E9-8938558E3226}" presName="node" presStyleLbl="node1" presStyleIdx="2" presStyleCnt="9">
        <dgm:presLayoutVars>
          <dgm:bulletEnabled val="1"/>
        </dgm:presLayoutVars>
      </dgm:prSet>
      <dgm:spPr/>
    </dgm:pt>
    <dgm:pt modelId="{3DA72539-6D89-4BBE-8E28-96125ABF64E7}" type="pres">
      <dgm:prSet presAssocID="{C39C9D98-A047-4267-B769-CFF65B466D08}" presName="sibTrans" presStyleCnt="0"/>
      <dgm:spPr/>
    </dgm:pt>
    <dgm:pt modelId="{79FF0326-8300-4AFB-B6FF-291BB7D086E9}" type="pres">
      <dgm:prSet presAssocID="{C83260D5-374A-433C-BAB2-2102B014A077}" presName="node" presStyleLbl="node1" presStyleIdx="3" presStyleCnt="9">
        <dgm:presLayoutVars>
          <dgm:bulletEnabled val="1"/>
        </dgm:presLayoutVars>
      </dgm:prSet>
      <dgm:spPr/>
    </dgm:pt>
    <dgm:pt modelId="{74D544A8-851D-496A-B3C4-C877581B0C55}" type="pres">
      <dgm:prSet presAssocID="{0F162ADF-AC6E-4A58-B094-5F765221BE2D}" presName="sibTrans" presStyleCnt="0"/>
      <dgm:spPr/>
    </dgm:pt>
    <dgm:pt modelId="{ADC1E2D0-9028-4D82-80C2-073D4E892494}" type="pres">
      <dgm:prSet presAssocID="{68062195-E2BD-4EA2-BFFC-512274073C0A}" presName="node" presStyleLbl="node1" presStyleIdx="4" presStyleCnt="9">
        <dgm:presLayoutVars>
          <dgm:bulletEnabled val="1"/>
        </dgm:presLayoutVars>
      </dgm:prSet>
      <dgm:spPr/>
    </dgm:pt>
    <dgm:pt modelId="{BA2FAFE3-5AE8-4FD5-91C4-8EDF7A9F8579}" type="pres">
      <dgm:prSet presAssocID="{E323685A-1428-474C-8D0C-79C7485459FE}" presName="sibTrans" presStyleCnt="0"/>
      <dgm:spPr/>
    </dgm:pt>
    <dgm:pt modelId="{AB389F31-C9F5-4491-8BA7-88387FB515F0}" type="pres">
      <dgm:prSet presAssocID="{28D159BF-EB81-4BB3-8254-B1958810F99B}" presName="node" presStyleLbl="node1" presStyleIdx="5" presStyleCnt="9">
        <dgm:presLayoutVars>
          <dgm:bulletEnabled val="1"/>
        </dgm:presLayoutVars>
      </dgm:prSet>
      <dgm:spPr/>
    </dgm:pt>
    <dgm:pt modelId="{5958655F-0F11-4112-AE13-06AC342ED102}" type="pres">
      <dgm:prSet presAssocID="{ED091CEC-9E89-47FF-AF25-E6F85E9F3301}" presName="sibTrans" presStyleCnt="0"/>
      <dgm:spPr/>
    </dgm:pt>
    <dgm:pt modelId="{2F8E63D3-001B-43F9-89D3-886A4B9ABAEC}" type="pres">
      <dgm:prSet presAssocID="{19782140-68D8-4870-AD06-8E3674CAF255}" presName="node" presStyleLbl="node1" presStyleIdx="6" presStyleCnt="9">
        <dgm:presLayoutVars>
          <dgm:bulletEnabled val="1"/>
        </dgm:presLayoutVars>
      </dgm:prSet>
      <dgm:spPr/>
    </dgm:pt>
    <dgm:pt modelId="{E1EE2A59-1CDB-4D21-8D25-969AF72A3D35}" type="pres">
      <dgm:prSet presAssocID="{0BD13493-6A3A-4D61-9921-B9E62C4D0B67}" presName="sibTrans" presStyleCnt="0"/>
      <dgm:spPr/>
    </dgm:pt>
    <dgm:pt modelId="{D2D764FE-19DF-44E1-A477-1AF81E3F2CC4}" type="pres">
      <dgm:prSet presAssocID="{B0DE0E78-AE23-4768-9FD1-49EC7F707C4D}" presName="node" presStyleLbl="node1" presStyleIdx="7" presStyleCnt="9">
        <dgm:presLayoutVars>
          <dgm:bulletEnabled val="1"/>
        </dgm:presLayoutVars>
      </dgm:prSet>
      <dgm:spPr/>
    </dgm:pt>
    <dgm:pt modelId="{AEF0B8FA-E38D-48C3-B365-39DF9EE3390C}" type="pres">
      <dgm:prSet presAssocID="{B789EDF1-26F2-4466-BA00-AB74A70B1B7C}" presName="sibTrans" presStyleCnt="0"/>
      <dgm:spPr/>
    </dgm:pt>
    <dgm:pt modelId="{6096BD65-A923-4DA3-876D-071CEFD5858C}" type="pres">
      <dgm:prSet presAssocID="{69EB4CDE-A0A4-448C-8D08-6279DC27657A}" presName="node" presStyleLbl="node1" presStyleIdx="8" presStyleCnt="9">
        <dgm:presLayoutVars>
          <dgm:bulletEnabled val="1"/>
        </dgm:presLayoutVars>
      </dgm:prSet>
      <dgm:spPr/>
    </dgm:pt>
  </dgm:ptLst>
  <dgm:cxnLst>
    <dgm:cxn modelId="{A29E8C0A-E08B-4AB4-8879-FC966D474CC4}" type="presOf" srcId="{9AA64DF2-4FB3-4608-82E9-8938558E3226}" destId="{C51505E2-5FAF-4A0A-AB15-DB5EBC989369}" srcOrd="0" destOrd="0" presId="urn:microsoft.com/office/officeart/2005/8/layout/default"/>
    <dgm:cxn modelId="{CD061F0B-0E96-4374-8B12-6BD2B676D2AB}" type="presOf" srcId="{19782140-68D8-4870-AD06-8E3674CAF255}" destId="{2F8E63D3-001B-43F9-89D3-886A4B9ABAEC}" srcOrd="0" destOrd="0" presId="urn:microsoft.com/office/officeart/2005/8/layout/default"/>
    <dgm:cxn modelId="{E76E1411-DF5B-470B-BEEA-579BF7486D93}" srcId="{1C0CDAD7-D08D-4203-B390-E61E71E8826F}" destId="{C196B28C-1160-44D0-B535-6887D652B5B1}" srcOrd="0" destOrd="0" parTransId="{E649ED86-4915-4156-9FE7-3A5B7F7E44FA}" sibTransId="{2637474D-E2D9-4679-BFCB-70618E3B7422}"/>
    <dgm:cxn modelId="{417CD51F-B073-444D-B6AA-2EC545C45BDE}" srcId="{1C0CDAD7-D08D-4203-B390-E61E71E8826F}" destId="{B0DE0E78-AE23-4768-9FD1-49EC7F707C4D}" srcOrd="7" destOrd="0" parTransId="{02BE66F8-8FFD-4BBC-A4F1-554362095C76}" sibTransId="{B789EDF1-26F2-4466-BA00-AB74A70B1B7C}"/>
    <dgm:cxn modelId="{749E9524-F0BF-49FE-973C-6FF03CA388A7}" type="presOf" srcId="{1C0CDAD7-D08D-4203-B390-E61E71E8826F}" destId="{B5C8AE6C-24B9-488C-BC81-A1551AB09E6C}" srcOrd="0" destOrd="0" presId="urn:microsoft.com/office/officeart/2005/8/layout/default"/>
    <dgm:cxn modelId="{B8D0EB35-4F18-4BF1-B840-60E79BAF080B}" type="presOf" srcId="{C83260D5-374A-433C-BAB2-2102B014A077}" destId="{79FF0326-8300-4AFB-B6FF-291BB7D086E9}" srcOrd="0" destOrd="0" presId="urn:microsoft.com/office/officeart/2005/8/layout/default"/>
    <dgm:cxn modelId="{7E08F641-5858-4EA3-AF31-E20C1D1F256E}" srcId="{1C0CDAD7-D08D-4203-B390-E61E71E8826F}" destId="{487E39C6-6643-468D-84A9-38DE9FB6CA8B}" srcOrd="1" destOrd="0" parTransId="{827E3E05-5F10-4E1D-AF1C-6ED0A0E245B0}" sibTransId="{AF931AEC-3BA3-4C79-A2EC-3E07406C37EA}"/>
    <dgm:cxn modelId="{29198652-DA0E-4621-8300-C46428A71CFA}" srcId="{1C0CDAD7-D08D-4203-B390-E61E71E8826F}" destId="{19782140-68D8-4870-AD06-8E3674CAF255}" srcOrd="6" destOrd="0" parTransId="{86F32F25-471E-4224-AD0E-6E706817773C}" sibTransId="{0BD13493-6A3A-4D61-9921-B9E62C4D0B67}"/>
    <dgm:cxn modelId="{766BE77C-8A6E-41B8-B14F-16E92439732D}" srcId="{1C0CDAD7-D08D-4203-B390-E61E71E8826F}" destId="{C83260D5-374A-433C-BAB2-2102B014A077}" srcOrd="3" destOrd="0" parTransId="{30BAC41B-3CBB-4A26-9BCF-587E3440A9AC}" sibTransId="{0F162ADF-AC6E-4A58-B094-5F765221BE2D}"/>
    <dgm:cxn modelId="{8D18A682-D3A5-4E93-A84C-71795C27D988}" type="presOf" srcId="{487E39C6-6643-468D-84A9-38DE9FB6CA8B}" destId="{EECE6E7F-9130-46C4-9F17-982A8C1C47CC}" srcOrd="0" destOrd="0" presId="urn:microsoft.com/office/officeart/2005/8/layout/default"/>
    <dgm:cxn modelId="{FA3A1A84-7680-4DA6-A978-A8E1BB97C0AE}" type="presOf" srcId="{C196B28C-1160-44D0-B535-6887D652B5B1}" destId="{67D58509-CDD9-44EE-A778-A6F57B20B41E}" srcOrd="0" destOrd="0" presId="urn:microsoft.com/office/officeart/2005/8/layout/default"/>
    <dgm:cxn modelId="{B407D486-5C00-4430-93E7-409FFF32E931}" srcId="{1C0CDAD7-D08D-4203-B390-E61E71E8826F}" destId="{28D159BF-EB81-4BB3-8254-B1958810F99B}" srcOrd="5" destOrd="0" parTransId="{DA070AB8-0CC3-4723-91C2-2144AFAE6B88}" sibTransId="{ED091CEC-9E89-47FF-AF25-E6F85E9F3301}"/>
    <dgm:cxn modelId="{1ECC4FAB-AADD-4386-B3E6-DDDF3E89677C}" type="presOf" srcId="{68062195-E2BD-4EA2-BFFC-512274073C0A}" destId="{ADC1E2D0-9028-4D82-80C2-073D4E892494}" srcOrd="0" destOrd="0" presId="urn:microsoft.com/office/officeart/2005/8/layout/default"/>
    <dgm:cxn modelId="{ACDDABC2-7492-44BA-8949-4A2B0E4CFDCC}" type="presOf" srcId="{69EB4CDE-A0A4-448C-8D08-6279DC27657A}" destId="{6096BD65-A923-4DA3-876D-071CEFD5858C}" srcOrd="0" destOrd="0" presId="urn:microsoft.com/office/officeart/2005/8/layout/default"/>
    <dgm:cxn modelId="{31A870C9-5CC4-4205-B58E-60D600854453}" srcId="{1C0CDAD7-D08D-4203-B390-E61E71E8826F}" destId="{68062195-E2BD-4EA2-BFFC-512274073C0A}" srcOrd="4" destOrd="0" parTransId="{9A5259E8-DABC-451B-AEFB-47F91D0DF238}" sibTransId="{E323685A-1428-474C-8D0C-79C7485459FE}"/>
    <dgm:cxn modelId="{CE2D2ACD-6A41-48E0-BC66-D839528295D1}" srcId="{1C0CDAD7-D08D-4203-B390-E61E71E8826F}" destId="{9AA64DF2-4FB3-4608-82E9-8938558E3226}" srcOrd="2" destOrd="0" parTransId="{3244B1E3-BA7F-4198-AF60-33074491EA40}" sibTransId="{C39C9D98-A047-4267-B769-CFF65B466D08}"/>
    <dgm:cxn modelId="{886E27DF-A4E4-4A59-A79F-A8E0FBB6D314}" srcId="{1C0CDAD7-D08D-4203-B390-E61E71E8826F}" destId="{69EB4CDE-A0A4-448C-8D08-6279DC27657A}" srcOrd="8" destOrd="0" parTransId="{F65AF87D-C853-466E-8F9A-35C3F529F884}" sibTransId="{4618F3EE-98B9-4925-B5EE-983FF4F3456E}"/>
    <dgm:cxn modelId="{1E6806F9-26F6-4A71-8575-4702F4B45B74}" type="presOf" srcId="{28D159BF-EB81-4BB3-8254-B1958810F99B}" destId="{AB389F31-C9F5-4491-8BA7-88387FB515F0}" srcOrd="0" destOrd="0" presId="urn:microsoft.com/office/officeart/2005/8/layout/default"/>
    <dgm:cxn modelId="{992976FE-1088-47C6-AD2F-77BE004EDA3C}" type="presOf" srcId="{B0DE0E78-AE23-4768-9FD1-49EC7F707C4D}" destId="{D2D764FE-19DF-44E1-A477-1AF81E3F2CC4}" srcOrd="0" destOrd="0" presId="urn:microsoft.com/office/officeart/2005/8/layout/default"/>
    <dgm:cxn modelId="{9648A383-3BF6-4F68-BE32-EBF1EE7134FE}" type="presParOf" srcId="{B5C8AE6C-24B9-488C-BC81-A1551AB09E6C}" destId="{67D58509-CDD9-44EE-A778-A6F57B20B41E}" srcOrd="0" destOrd="0" presId="urn:microsoft.com/office/officeart/2005/8/layout/default"/>
    <dgm:cxn modelId="{5AC342B9-AFAF-4413-BA02-193E9D23B6E9}" type="presParOf" srcId="{B5C8AE6C-24B9-488C-BC81-A1551AB09E6C}" destId="{55657C31-8ADB-4195-9952-13928A47647A}" srcOrd="1" destOrd="0" presId="urn:microsoft.com/office/officeart/2005/8/layout/default"/>
    <dgm:cxn modelId="{C0A5C1BE-223C-453F-A8AC-B8059D31049F}" type="presParOf" srcId="{B5C8AE6C-24B9-488C-BC81-A1551AB09E6C}" destId="{EECE6E7F-9130-46C4-9F17-982A8C1C47CC}" srcOrd="2" destOrd="0" presId="urn:microsoft.com/office/officeart/2005/8/layout/default"/>
    <dgm:cxn modelId="{531802BD-ADDC-47D4-8379-F9340414A465}" type="presParOf" srcId="{B5C8AE6C-24B9-488C-BC81-A1551AB09E6C}" destId="{AFE5C7F7-FDB6-4AC2-BBE2-6ECD4E4F34A6}" srcOrd="3" destOrd="0" presId="urn:microsoft.com/office/officeart/2005/8/layout/default"/>
    <dgm:cxn modelId="{AA7C3857-4C9E-4F97-AB89-9B8B87C728CB}" type="presParOf" srcId="{B5C8AE6C-24B9-488C-BC81-A1551AB09E6C}" destId="{C51505E2-5FAF-4A0A-AB15-DB5EBC989369}" srcOrd="4" destOrd="0" presId="urn:microsoft.com/office/officeart/2005/8/layout/default"/>
    <dgm:cxn modelId="{B4948564-0428-4B7E-8BB8-F017096F6458}" type="presParOf" srcId="{B5C8AE6C-24B9-488C-BC81-A1551AB09E6C}" destId="{3DA72539-6D89-4BBE-8E28-96125ABF64E7}" srcOrd="5" destOrd="0" presId="urn:microsoft.com/office/officeart/2005/8/layout/default"/>
    <dgm:cxn modelId="{918487EA-FC98-4AA1-BD17-E6682405A722}" type="presParOf" srcId="{B5C8AE6C-24B9-488C-BC81-A1551AB09E6C}" destId="{79FF0326-8300-4AFB-B6FF-291BB7D086E9}" srcOrd="6" destOrd="0" presId="urn:microsoft.com/office/officeart/2005/8/layout/default"/>
    <dgm:cxn modelId="{749E1D8B-A9DC-44CB-A1B2-CA7F8F011787}" type="presParOf" srcId="{B5C8AE6C-24B9-488C-BC81-A1551AB09E6C}" destId="{74D544A8-851D-496A-B3C4-C877581B0C55}" srcOrd="7" destOrd="0" presId="urn:microsoft.com/office/officeart/2005/8/layout/default"/>
    <dgm:cxn modelId="{FC42921D-5175-4121-BF06-5AF99F675B03}" type="presParOf" srcId="{B5C8AE6C-24B9-488C-BC81-A1551AB09E6C}" destId="{ADC1E2D0-9028-4D82-80C2-073D4E892494}" srcOrd="8" destOrd="0" presId="urn:microsoft.com/office/officeart/2005/8/layout/default"/>
    <dgm:cxn modelId="{CB933611-C9B5-44F8-8E5D-0237D0487BD5}" type="presParOf" srcId="{B5C8AE6C-24B9-488C-BC81-A1551AB09E6C}" destId="{BA2FAFE3-5AE8-4FD5-91C4-8EDF7A9F8579}" srcOrd="9" destOrd="0" presId="urn:microsoft.com/office/officeart/2005/8/layout/default"/>
    <dgm:cxn modelId="{7020E068-1C77-4689-A7B4-0F349A1F6C87}" type="presParOf" srcId="{B5C8AE6C-24B9-488C-BC81-A1551AB09E6C}" destId="{AB389F31-C9F5-4491-8BA7-88387FB515F0}" srcOrd="10" destOrd="0" presId="urn:microsoft.com/office/officeart/2005/8/layout/default"/>
    <dgm:cxn modelId="{EDD29A4E-2BAD-461E-938A-A48A58BFE1CF}" type="presParOf" srcId="{B5C8AE6C-24B9-488C-BC81-A1551AB09E6C}" destId="{5958655F-0F11-4112-AE13-06AC342ED102}" srcOrd="11" destOrd="0" presId="urn:microsoft.com/office/officeart/2005/8/layout/default"/>
    <dgm:cxn modelId="{6D80D827-7388-4871-8300-B8C75871989C}" type="presParOf" srcId="{B5C8AE6C-24B9-488C-BC81-A1551AB09E6C}" destId="{2F8E63D3-001B-43F9-89D3-886A4B9ABAEC}" srcOrd="12" destOrd="0" presId="urn:microsoft.com/office/officeart/2005/8/layout/default"/>
    <dgm:cxn modelId="{3E90EADC-8289-4248-AC2A-92445C4424F5}" type="presParOf" srcId="{B5C8AE6C-24B9-488C-BC81-A1551AB09E6C}" destId="{E1EE2A59-1CDB-4D21-8D25-969AF72A3D35}" srcOrd="13" destOrd="0" presId="urn:microsoft.com/office/officeart/2005/8/layout/default"/>
    <dgm:cxn modelId="{E66AC6DA-C525-4324-9E1A-F9E4C6C65F0F}" type="presParOf" srcId="{B5C8AE6C-24B9-488C-BC81-A1551AB09E6C}" destId="{D2D764FE-19DF-44E1-A477-1AF81E3F2CC4}" srcOrd="14" destOrd="0" presId="urn:microsoft.com/office/officeart/2005/8/layout/default"/>
    <dgm:cxn modelId="{1A3AC1D2-7B71-48FC-99AC-2A9CC055D467}" type="presParOf" srcId="{B5C8AE6C-24B9-488C-BC81-A1551AB09E6C}" destId="{AEF0B8FA-E38D-48C3-B365-39DF9EE3390C}" srcOrd="15" destOrd="0" presId="urn:microsoft.com/office/officeart/2005/8/layout/default"/>
    <dgm:cxn modelId="{E491D70A-81C2-44DF-A1A5-EE95BA71E08B}" type="presParOf" srcId="{B5C8AE6C-24B9-488C-BC81-A1551AB09E6C}" destId="{6096BD65-A923-4DA3-876D-071CEFD5858C}"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B2CA6-0D98-42B1-97A1-4F94C079C9BF}" type="doc">
      <dgm:prSet loTypeId="urn:microsoft.com/office/officeart/2005/8/layout/vList3" loCatId="list" qsTypeId="urn:microsoft.com/office/officeart/2005/8/quickstyle/3d1" qsCatId="3D" csTypeId="urn:microsoft.com/office/officeart/2005/8/colors/accent1_2" csCatId="accent1" phldr="1"/>
      <dgm:spPr/>
    </dgm:pt>
    <dgm:pt modelId="{2FFEC633-1C2E-437E-9283-F2B846A0DE5B}" type="pres">
      <dgm:prSet presAssocID="{FF1B2CA6-0D98-42B1-97A1-4F94C079C9BF}" presName="linearFlow" presStyleCnt="0">
        <dgm:presLayoutVars>
          <dgm:dir/>
          <dgm:resizeHandles val="exact"/>
        </dgm:presLayoutVars>
      </dgm:prSet>
      <dgm:spPr/>
    </dgm:pt>
  </dgm:ptLst>
  <dgm:cxnLst>
    <dgm:cxn modelId="{9E350A97-91AC-441E-B2DF-97E28CF30F95}" type="presOf" srcId="{FF1B2CA6-0D98-42B1-97A1-4F94C079C9BF}" destId="{2FFEC633-1C2E-437E-9283-F2B846A0DE5B}"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1B2CA6-0D98-42B1-97A1-4F94C079C9BF}" type="doc">
      <dgm:prSet loTypeId="urn:microsoft.com/office/officeart/2005/8/layout/vList3" loCatId="list" qsTypeId="urn:microsoft.com/office/officeart/2005/8/quickstyle/3d1" qsCatId="3D" csTypeId="urn:microsoft.com/office/officeart/2005/8/colors/accent1_2" csCatId="accent1" phldr="1"/>
      <dgm:spPr/>
    </dgm:pt>
    <dgm:pt modelId="{0C594685-B590-4F60-B053-DD548AB11389}">
      <dgm:prSet phldrT="[Tekstas]" custT="1"/>
      <dgm:spPr/>
      <dgm:t>
        <a:bodyPr/>
        <a:lstStyle/>
        <a:p>
          <a:r>
            <a:rPr lang="lt-LT" sz="1400" b="1" dirty="0">
              <a:solidFill>
                <a:srgbClr val="00B0F0"/>
              </a:solidFill>
            </a:rPr>
            <a:t>Socialinio darbo taryba</a:t>
          </a:r>
        </a:p>
        <a:p>
          <a:r>
            <a:rPr lang="lt-LT" sz="1100" b="0" dirty="0"/>
            <a:t>Analizuoja ir vertina socialinio darbo vystymosi kryptis bei jų įgyvendinimą, konsultuoja, teikia išvadas bei pasiūlymus</a:t>
          </a:r>
        </a:p>
      </dgm:t>
    </dgm:pt>
    <dgm:pt modelId="{8405A45F-344A-4BF1-A861-C548407182CC}" type="parTrans" cxnId="{0083D48A-F2E0-4AF2-8C81-612DB8F70F27}">
      <dgm:prSet/>
      <dgm:spPr/>
      <dgm:t>
        <a:bodyPr/>
        <a:lstStyle/>
        <a:p>
          <a:endParaRPr lang="lt-LT"/>
        </a:p>
      </dgm:t>
    </dgm:pt>
    <dgm:pt modelId="{62E9A960-662F-43E9-9A72-9BB1A808019D}" type="sibTrans" cxnId="{0083D48A-F2E0-4AF2-8C81-612DB8F70F27}">
      <dgm:prSet/>
      <dgm:spPr/>
      <dgm:t>
        <a:bodyPr/>
        <a:lstStyle/>
        <a:p>
          <a:endParaRPr lang="lt-LT"/>
        </a:p>
      </dgm:t>
    </dgm:pt>
    <dgm:pt modelId="{3DAE6FB9-04C0-4EE5-A46C-B1D96AF75377}">
      <dgm:prSet phldrT="[Tekstas]" custT="1"/>
      <dgm:spPr/>
      <dgm:t>
        <a:bodyPr/>
        <a:lstStyle/>
        <a:p>
          <a:r>
            <a:rPr lang="lt-LT" sz="1400" b="1" dirty="0">
              <a:solidFill>
                <a:srgbClr val="00B0F0"/>
              </a:solidFill>
            </a:rPr>
            <a:t>Socialinių paslaugų priežiūros departamentas</a:t>
          </a:r>
        </a:p>
        <a:p>
          <a:r>
            <a:rPr lang="lt-LT" sz="1100" b="0" dirty="0"/>
            <a:t>Atestacija, duomenų apie socialinių paslaugų srities darbuotojų skaičių, išsilavinimą, darbo užmokestį rinkimas, analizavimas, sisteminimas, viešinimas</a:t>
          </a:r>
        </a:p>
      </dgm:t>
    </dgm:pt>
    <dgm:pt modelId="{A6B0CEDD-1D3A-489E-B845-0F72AA6F0A1C}" type="parTrans" cxnId="{0723137C-C590-4B59-82E1-0B47B905DB5C}">
      <dgm:prSet/>
      <dgm:spPr/>
      <dgm:t>
        <a:bodyPr/>
        <a:lstStyle/>
        <a:p>
          <a:endParaRPr lang="lt-LT"/>
        </a:p>
      </dgm:t>
    </dgm:pt>
    <dgm:pt modelId="{4C990AFD-1775-4816-9E5C-7C6E206B55AC}" type="sibTrans" cxnId="{0723137C-C590-4B59-82E1-0B47B905DB5C}">
      <dgm:prSet/>
      <dgm:spPr/>
      <dgm:t>
        <a:bodyPr/>
        <a:lstStyle/>
        <a:p>
          <a:endParaRPr lang="lt-LT"/>
        </a:p>
      </dgm:t>
    </dgm:pt>
    <dgm:pt modelId="{72FD5694-1773-48DE-9599-3E6791BE5959}">
      <dgm:prSet phldrT="[Tekstas]" custT="1"/>
      <dgm:spPr/>
      <dgm:t>
        <a:bodyPr/>
        <a:lstStyle/>
        <a:p>
          <a:r>
            <a:rPr lang="lt-LT" sz="1400" b="1" dirty="0">
              <a:solidFill>
                <a:srgbClr val="00B0F0"/>
              </a:solidFill>
            </a:rPr>
            <a:t>Etikos komisija</a:t>
          </a:r>
        </a:p>
        <a:p>
          <a:r>
            <a:rPr lang="lt-LT" sz="1100" b="0" dirty="0"/>
            <a:t>Nagrinėja kylančias </a:t>
          </a:r>
          <a:r>
            <a:rPr lang="lt-LT" sz="1100" b="0" dirty="0" err="1"/>
            <a:t>dilemines</a:t>
          </a:r>
          <a:r>
            <a:rPr lang="lt-LT" sz="1100" b="0" dirty="0"/>
            <a:t> situacijas. Komisijos sudėtį siūlo Lietuvos socialinių paslaugų srities darbuotojus vienijančios ir jiems atstovaujančios organizacijos</a:t>
          </a:r>
        </a:p>
      </dgm:t>
    </dgm:pt>
    <dgm:pt modelId="{A35BE087-6BCA-468C-9CFF-70399DF0B673}" type="parTrans" cxnId="{35D21F69-3BE7-4EEE-86B1-569011F738A0}">
      <dgm:prSet/>
      <dgm:spPr/>
      <dgm:t>
        <a:bodyPr/>
        <a:lstStyle/>
        <a:p>
          <a:endParaRPr lang="lt-LT"/>
        </a:p>
      </dgm:t>
    </dgm:pt>
    <dgm:pt modelId="{2C005232-526B-40FB-9DD0-253A7188F0C7}" type="sibTrans" cxnId="{35D21F69-3BE7-4EEE-86B1-569011F738A0}">
      <dgm:prSet/>
      <dgm:spPr/>
      <dgm:t>
        <a:bodyPr/>
        <a:lstStyle/>
        <a:p>
          <a:endParaRPr lang="lt-LT"/>
        </a:p>
      </dgm:t>
    </dgm:pt>
    <dgm:pt modelId="{05ADD6EC-B90B-416E-9257-11A28613C132}">
      <dgm:prSet custT="1"/>
      <dgm:spPr/>
      <dgm:t>
        <a:bodyPr/>
        <a:lstStyle/>
        <a:p>
          <a:r>
            <a:rPr lang="lt-LT" sz="1400" b="1" dirty="0">
              <a:solidFill>
                <a:srgbClr val="00B0F0"/>
              </a:solidFill>
            </a:rPr>
            <a:t>Profesinių kompetencijų tobulinimo centras</a:t>
          </a:r>
        </a:p>
        <a:p>
          <a:r>
            <a:rPr lang="lt-LT" sz="1100" b="0" dirty="0"/>
            <a:t>Metodinė pagalba, profesinių kompetencijų tobulinimo/kvalifikacijos kėlimo poreikių analizė, mokymų organizavimas </a:t>
          </a:r>
        </a:p>
      </dgm:t>
    </dgm:pt>
    <dgm:pt modelId="{26BC2CDC-B6D1-4B26-8237-5010C7EDF899}" type="parTrans" cxnId="{4FC1D460-81C5-468B-8610-8A4C97F441C2}">
      <dgm:prSet/>
      <dgm:spPr/>
      <dgm:t>
        <a:bodyPr/>
        <a:lstStyle/>
        <a:p>
          <a:endParaRPr lang="lt-LT"/>
        </a:p>
      </dgm:t>
    </dgm:pt>
    <dgm:pt modelId="{F72325DB-A9FB-4399-9ABD-23F973E7F21C}" type="sibTrans" cxnId="{4FC1D460-81C5-468B-8610-8A4C97F441C2}">
      <dgm:prSet/>
      <dgm:spPr/>
      <dgm:t>
        <a:bodyPr/>
        <a:lstStyle/>
        <a:p>
          <a:endParaRPr lang="lt-LT"/>
        </a:p>
      </dgm:t>
    </dgm:pt>
    <dgm:pt modelId="{2FFEC633-1C2E-437E-9283-F2B846A0DE5B}" type="pres">
      <dgm:prSet presAssocID="{FF1B2CA6-0D98-42B1-97A1-4F94C079C9BF}" presName="linearFlow" presStyleCnt="0">
        <dgm:presLayoutVars>
          <dgm:dir/>
          <dgm:resizeHandles val="exact"/>
        </dgm:presLayoutVars>
      </dgm:prSet>
      <dgm:spPr/>
    </dgm:pt>
    <dgm:pt modelId="{7255B994-CDDB-44C9-B2CB-025590840E2F}" type="pres">
      <dgm:prSet presAssocID="{0C594685-B590-4F60-B053-DD548AB11389}" presName="composite" presStyleCnt="0"/>
      <dgm:spPr/>
    </dgm:pt>
    <dgm:pt modelId="{ABF27AEC-C910-4DE2-A208-ACAF95A6E6B4}" type="pres">
      <dgm:prSet presAssocID="{0C594685-B590-4F60-B053-DD548AB11389}" presName="imgShp" presStyleLbl="fgImgPlace1" presStyleIdx="0" presStyleCnt="4" custLinFactNeighborX="-97358" custLinFactNeighborY="6708"/>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B2A89AD0-5496-449C-B7B7-9D8DAE351F5F}" type="pres">
      <dgm:prSet presAssocID="{0C594685-B590-4F60-B053-DD548AB11389}" presName="txShp" presStyleLbl="node1" presStyleIdx="0" presStyleCnt="4" custScaleX="140324" custScaleY="110953" custLinFactNeighborX="1262" custLinFactNeighborY="13079">
        <dgm:presLayoutVars>
          <dgm:bulletEnabled val="1"/>
        </dgm:presLayoutVars>
      </dgm:prSet>
      <dgm:spPr/>
    </dgm:pt>
    <dgm:pt modelId="{C24A3394-9DB0-4C52-B8D4-EC840BE4C6F1}" type="pres">
      <dgm:prSet presAssocID="{62E9A960-662F-43E9-9A72-9BB1A808019D}" presName="spacing" presStyleCnt="0"/>
      <dgm:spPr/>
    </dgm:pt>
    <dgm:pt modelId="{89389FF2-79EA-40CD-A66D-F3E26B6B7CA7}" type="pres">
      <dgm:prSet presAssocID="{3DAE6FB9-04C0-4EE5-A46C-B1D96AF75377}" presName="composite" presStyleCnt="0"/>
      <dgm:spPr/>
    </dgm:pt>
    <dgm:pt modelId="{5A6D5D7F-7812-4530-9189-70F958BE2372}" type="pres">
      <dgm:prSet presAssocID="{3DAE6FB9-04C0-4EE5-A46C-B1D96AF75377}" presName="imgShp" presStyleLbl="fgImgPlace1" presStyleIdx="1" presStyleCnt="4" custLinFactNeighborX="-97358" custLinFactNeighborY="-102"/>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pt>
    <dgm:pt modelId="{3D61CB00-DCBD-4CAA-B206-EE633DC0AFBC}" type="pres">
      <dgm:prSet presAssocID="{3DAE6FB9-04C0-4EE5-A46C-B1D96AF75377}" presName="txShp" presStyleLbl="node1" presStyleIdx="1" presStyleCnt="4" custScaleX="141806" custScaleY="107892" custLinFactNeighborX="521" custLinFactNeighborY="-102">
        <dgm:presLayoutVars>
          <dgm:bulletEnabled val="1"/>
        </dgm:presLayoutVars>
      </dgm:prSet>
      <dgm:spPr/>
    </dgm:pt>
    <dgm:pt modelId="{7D9E1DBA-B2BA-4EB5-8288-F94780108337}" type="pres">
      <dgm:prSet presAssocID="{4C990AFD-1775-4816-9E5C-7C6E206B55AC}" presName="spacing" presStyleCnt="0"/>
      <dgm:spPr/>
    </dgm:pt>
    <dgm:pt modelId="{22B5F197-4F80-4C52-BB2F-616BFF2C060A}" type="pres">
      <dgm:prSet presAssocID="{05ADD6EC-B90B-416E-9257-11A28613C132}" presName="composite" presStyleCnt="0"/>
      <dgm:spPr/>
    </dgm:pt>
    <dgm:pt modelId="{6B59EA44-0D75-4D44-A2DB-97117392376A}" type="pres">
      <dgm:prSet presAssocID="{05ADD6EC-B90B-416E-9257-11A28613C132}" presName="imgShp" presStyleLbl="fgImgPlace1" presStyleIdx="2" presStyleCnt="4" custLinFactNeighborX="-88378" custLinFactNeighborY="-6951"/>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92365349-B7B7-460C-9D2E-BD6C85B8D0EF}" type="pres">
      <dgm:prSet presAssocID="{05ADD6EC-B90B-416E-9257-11A28613C132}" presName="txShp" presStyleLbl="node1" presStyleIdx="2" presStyleCnt="4" custScaleX="139622" custScaleY="102506" custLinFactNeighborX="1613" custLinFactNeighborY="-10573">
        <dgm:presLayoutVars>
          <dgm:bulletEnabled val="1"/>
        </dgm:presLayoutVars>
      </dgm:prSet>
      <dgm:spPr/>
    </dgm:pt>
    <dgm:pt modelId="{2A7E6716-9AF9-4FA9-8E54-2EA78FC24041}" type="pres">
      <dgm:prSet presAssocID="{F72325DB-A9FB-4399-9ABD-23F973E7F21C}" presName="spacing" presStyleCnt="0"/>
      <dgm:spPr/>
    </dgm:pt>
    <dgm:pt modelId="{D058A3AC-23DB-44F6-8E51-A21ADFA3B208}" type="pres">
      <dgm:prSet presAssocID="{72FD5694-1773-48DE-9599-3E6791BE5959}" presName="composite" presStyleCnt="0"/>
      <dgm:spPr/>
    </dgm:pt>
    <dgm:pt modelId="{B4EF1AD1-4068-46D8-98C9-E63C462DFC23}" type="pres">
      <dgm:prSet presAssocID="{72FD5694-1773-48DE-9599-3E6791BE5959}" presName="imgShp" presStyleLbl="fgImgPlace1" presStyleIdx="3" presStyleCnt="4" custLinFactNeighborX="-88378" custLinFactNeighborY="-19068"/>
      <dgm:spPr>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dgm:spPr>
    </dgm:pt>
    <dgm:pt modelId="{20FE4651-C06A-4352-9AEE-0190CB8DC889}" type="pres">
      <dgm:prSet presAssocID="{72FD5694-1773-48DE-9599-3E6791BE5959}" presName="txShp" presStyleLbl="node1" presStyleIdx="3" presStyleCnt="4" custScaleX="138067" custScaleY="95944" custLinFactNeighborX="2018" custLinFactNeighborY="-23770">
        <dgm:presLayoutVars>
          <dgm:bulletEnabled val="1"/>
        </dgm:presLayoutVars>
      </dgm:prSet>
      <dgm:spPr/>
    </dgm:pt>
  </dgm:ptLst>
  <dgm:cxnLst>
    <dgm:cxn modelId="{CF84950F-D2AE-4E44-8E27-EBBCCA179848}" type="presOf" srcId="{FF1B2CA6-0D98-42B1-97A1-4F94C079C9BF}" destId="{2FFEC633-1C2E-437E-9283-F2B846A0DE5B}" srcOrd="0" destOrd="0" presId="urn:microsoft.com/office/officeart/2005/8/layout/vList3"/>
    <dgm:cxn modelId="{4FC1D460-81C5-468B-8610-8A4C97F441C2}" srcId="{FF1B2CA6-0D98-42B1-97A1-4F94C079C9BF}" destId="{05ADD6EC-B90B-416E-9257-11A28613C132}" srcOrd="2" destOrd="0" parTransId="{26BC2CDC-B6D1-4B26-8237-5010C7EDF899}" sibTransId="{F72325DB-A9FB-4399-9ABD-23F973E7F21C}"/>
    <dgm:cxn modelId="{35D21F69-3BE7-4EEE-86B1-569011F738A0}" srcId="{FF1B2CA6-0D98-42B1-97A1-4F94C079C9BF}" destId="{72FD5694-1773-48DE-9599-3E6791BE5959}" srcOrd="3" destOrd="0" parTransId="{A35BE087-6BCA-468C-9CFF-70399DF0B673}" sibTransId="{2C005232-526B-40FB-9DD0-253A7188F0C7}"/>
    <dgm:cxn modelId="{9BC7AD72-71AD-4BC8-89D4-9C560573E6EC}" type="presOf" srcId="{05ADD6EC-B90B-416E-9257-11A28613C132}" destId="{92365349-B7B7-460C-9D2E-BD6C85B8D0EF}" srcOrd="0" destOrd="0" presId="urn:microsoft.com/office/officeart/2005/8/layout/vList3"/>
    <dgm:cxn modelId="{0723137C-C590-4B59-82E1-0B47B905DB5C}" srcId="{FF1B2CA6-0D98-42B1-97A1-4F94C079C9BF}" destId="{3DAE6FB9-04C0-4EE5-A46C-B1D96AF75377}" srcOrd="1" destOrd="0" parTransId="{A6B0CEDD-1D3A-489E-B845-0F72AA6F0A1C}" sibTransId="{4C990AFD-1775-4816-9E5C-7C6E206B55AC}"/>
    <dgm:cxn modelId="{CA335C87-090C-4256-8527-9216905D3C36}" type="presOf" srcId="{0C594685-B590-4F60-B053-DD548AB11389}" destId="{B2A89AD0-5496-449C-B7B7-9D8DAE351F5F}" srcOrd="0" destOrd="0" presId="urn:microsoft.com/office/officeart/2005/8/layout/vList3"/>
    <dgm:cxn modelId="{0083D48A-F2E0-4AF2-8C81-612DB8F70F27}" srcId="{FF1B2CA6-0D98-42B1-97A1-4F94C079C9BF}" destId="{0C594685-B590-4F60-B053-DD548AB11389}" srcOrd="0" destOrd="0" parTransId="{8405A45F-344A-4BF1-A861-C548407182CC}" sibTransId="{62E9A960-662F-43E9-9A72-9BB1A808019D}"/>
    <dgm:cxn modelId="{9F01129F-5551-4776-A86B-762D14F29E7E}" type="presOf" srcId="{72FD5694-1773-48DE-9599-3E6791BE5959}" destId="{20FE4651-C06A-4352-9AEE-0190CB8DC889}" srcOrd="0" destOrd="0" presId="urn:microsoft.com/office/officeart/2005/8/layout/vList3"/>
    <dgm:cxn modelId="{0F7680AF-D42B-4269-A815-FC29AF43EB52}" type="presOf" srcId="{3DAE6FB9-04C0-4EE5-A46C-B1D96AF75377}" destId="{3D61CB00-DCBD-4CAA-B206-EE633DC0AFBC}" srcOrd="0" destOrd="0" presId="urn:microsoft.com/office/officeart/2005/8/layout/vList3"/>
    <dgm:cxn modelId="{3D5D4576-612F-4A2E-88C9-3CADD88D88AB}" type="presParOf" srcId="{2FFEC633-1C2E-437E-9283-F2B846A0DE5B}" destId="{7255B994-CDDB-44C9-B2CB-025590840E2F}" srcOrd="0" destOrd="0" presId="urn:microsoft.com/office/officeart/2005/8/layout/vList3"/>
    <dgm:cxn modelId="{336990B3-4527-4190-80E9-412FB5F3A426}" type="presParOf" srcId="{7255B994-CDDB-44C9-B2CB-025590840E2F}" destId="{ABF27AEC-C910-4DE2-A208-ACAF95A6E6B4}" srcOrd="0" destOrd="0" presId="urn:microsoft.com/office/officeart/2005/8/layout/vList3"/>
    <dgm:cxn modelId="{F7A054DB-8FA8-469F-886A-8DC7BAEA2585}" type="presParOf" srcId="{7255B994-CDDB-44C9-B2CB-025590840E2F}" destId="{B2A89AD0-5496-449C-B7B7-9D8DAE351F5F}" srcOrd="1" destOrd="0" presId="urn:microsoft.com/office/officeart/2005/8/layout/vList3"/>
    <dgm:cxn modelId="{A95FDA27-02A0-4815-A99F-76F095742729}" type="presParOf" srcId="{2FFEC633-1C2E-437E-9283-F2B846A0DE5B}" destId="{C24A3394-9DB0-4C52-B8D4-EC840BE4C6F1}" srcOrd="1" destOrd="0" presId="urn:microsoft.com/office/officeart/2005/8/layout/vList3"/>
    <dgm:cxn modelId="{FD485DD3-42C1-4E6E-AFFE-562207F5E43B}" type="presParOf" srcId="{2FFEC633-1C2E-437E-9283-F2B846A0DE5B}" destId="{89389FF2-79EA-40CD-A66D-F3E26B6B7CA7}" srcOrd="2" destOrd="0" presId="urn:microsoft.com/office/officeart/2005/8/layout/vList3"/>
    <dgm:cxn modelId="{36BE83C9-F0DD-4EC4-AE74-9C4AFF736F86}" type="presParOf" srcId="{89389FF2-79EA-40CD-A66D-F3E26B6B7CA7}" destId="{5A6D5D7F-7812-4530-9189-70F958BE2372}" srcOrd="0" destOrd="0" presId="urn:microsoft.com/office/officeart/2005/8/layout/vList3"/>
    <dgm:cxn modelId="{391CD73F-1D9F-4EFE-B705-F8B91DA8BE72}" type="presParOf" srcId="{89389FF2-79EA-40CD-A66D-F3E26B6B7CA7}" destId="{3D61CB00-DCBD-4CAA-B206-EE633DC0AFBC}" srcOrd="1" destOrd="0" presId="urn:microsoft.com/office/officeart/2005/8/layout/vList3"/>
    <dgm:cxn modelId="{E2DB3A11-F498-4E54-AE71-F56185A20F73}" type="presParOf" srcId="{2FFEC633-1C2E-437E-9283-F2B846A0DE5B}" destId="{7D9E1DBA-B2BA-4EB5-8288-F94780108337}" srcOrd="3" destOrd="0" presId="urn:microsoft.com/office/officeart/2005/8/layout/vList3"/>
    <dgm:cxn modelId="{EB96893F-579F-4400-BE20-99AB4B0CF982}" type="presParOf" srcId="{2FFEC633-1C2E-437E-9283-F2B846A0DE5B}" destId="{22B5F197-4F80-4C52-BB2F-616BFF2C060A}" srcOrd="4" destOrd="0" presId="urn:microsoft.com/office/officeart/2005/8/layout/vList3"/>
    <dgm:cxn modelId="{6298B689-032D-4198-B708-C69E09120074}" type="presParOf" srcId="{22B5F197-4F80-4C52-BB2F-616BFF2C060A}" destId="{6B59EA44-0D75-4D44-A2DB-97117392376A}" srcOrd="0" destOrd="0" presId="urn:microsoft.com/office/officeart/2005/8/layout/vList3"/>
    <dgm:cxn modelId="{167783AC-747D-4DF2-9DD5-73041C3D52DA}" type="presParOf" srcId="{22B5F197-4F80-4C52-BB2F-616BFF2C060A}" destId="{92365349-B7B7-460C-9D2E-BD6C85B8D0EF}" srcOrd="1" destOrd="0" presId="urn:microsoft.com/office/officeart/2005/8/layout/vList3"/>
    <dgm:cxn modelId="{713C60A6-8CA8-4852-AB65-70BC41E102E5}" type="presParOf" srcId="{2FFEC633-1C2E-437E-9283-F2B846A0DE5B}" destId="{2A7E6716-9AF9-4FA9-8E54-2EA78FC24041}" srcOrd="5" destOrd="0" presId="urn:microsoft.com/office/officeart/2005/8/layout/vList3"/>
    <dgm:cxn modelId="{5C39B08D-BB90-4F95-8D79-D8245ECACD24}" type="presParOf" srcId="{2FFEC633-1C2E-437E-9283-F2B846A0DE5B}" destId="{D058A3AC-23DB-44F6-8E51-A21ADFA3B208}" srcOrd="6" destOrd="0" presId="urn:microsoft.com/office/officeart/2005/8/layout/vList3"/>
    <dgm:cxn modelId="{FE1FACB7-EB87-4F9C-8F92-00147852B44F}" type="presParOf" srcId="{D058A3AC-23DB-44F6-8E51-A21ADFA3B208}" destId="{B4EF1AD1-4068-46D8-98C9-E63C462DFC23}" srcOrd="0" destOrd="0" presId="urn:microsoft.com/office/officeart/2005/8/layout/vList3"/>
    <dgm:cxn modelId="{1F6FFA1F-B12E-4B4E-9D0A-82E6E61EA757}" type="presParOf" srcId="{D058A3AC-23DB-44F6-8E51-A21ADFA3B208}" destId="{20FE4651-C06A-4352-9AEE-0190CB8DC88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1B2CA6-0D98-42B1-97A1-4F94C079C9BF}" type="doc">
      <dgm:prSet loTypeId="urn:microsoft.com/office/officeart/2005/8/layout/vList3" loCatId="list" qsTypeId="urn:microsoft.com/office/officeart/2005/8/quickstyle/3d1" qsCatId="3D" csTypeId="urn:microsoft.com/office/officeart/2005/8/colors/accent1_2" csCatId="accent1" phldr="1"/>
      <dgm:spPr/>
    </dgm:pt>
    <dgm:pt modelId="{2FFEC633-1C2E-437E-9283-F2B846A0DE5B}" type="pres">
      <dgm:prSet presAssocID="{FF1B2CA6-0D98-42B1-97A1-4F94C079C9BF}" presName="linearFlow" presStyleCnt="0">
        <dgm:presLayoutVars>
          <dgm:dir/>
          <dgm:resizeHandles val="exact"/>
        </dgm:presLayoutVars>
      </dgm:prSet>
      <dgm:spPr/>
    </dgm:pt>
  </dgm:ptLst>
  <dgm:cxnLst>
    <dgm:cxn modelId="{9E350A97-91AC-441E-B2DF-97E28CF30F95}" type="presOf" srcId="{FF1B2CA6-0D98-42B1-97A1-4F94C079C9BF}" destId="{2FFEC633-1C2E-437E-9283-F2B846A0DE5B}" srcOrd="0"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AA0315-5264-4F1F-99DC-7DE08A625E8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lt-LT"/>
        </a:p>
      </dgm:t>
    </dgm:pt>
    <dgm:pt modelId="{72633CE3-5A13-4717-B97D-7979D9BCFDB6}">
      <dgm:prSet phldrT="[Tekstas]" custT="1"/>
      <dgm:spPr/>
      <dgm:t>
        <a:bodyPr/>
        <a:lstStyle/>
        <a:p>
          <a:r>
            <a:rPr lang="lt-LT" sz="2400" dirty="0"/>
            <a:t>Socialinių paslaugų įstaigų vadovai</a:t>
          </a:r>
        </a:p>
      </dgm:t>
    </dgm:pt>
    <dgm:pt modelId="{E1E256D9-6A89-47E0-BF12-0EAB70CF8C04}" type="parTrans" cxnId="{7FBD2760-FEFB-4F74-AE1D-48C161ABB0FE}">
      <dgm:prSet/>
      <dgm:spPr/>
      <dgm:t>
        <a:bodyPr/>
        <a:lstStyle/>
        <a:p>
          <a:endParaRPr lang="lt-LT"/>
        </a:p>
      </dgm:t>
    </dgm:pt>
    <dgm:pt modelId="{30413745-7F8A-45E4-ACD0-8F21B1C2389E}" type="sibTrans" cxnId="{7FBD2760-FEFB-4F74-AE1D-48C161ABB0FE}">
      <dgm:prSet/>
      <dgm:spPr/>
      <dgm:t>
        <a:bodyPr/>
        <a:lstStyle/>
        <a:p>
          <a:endParaRPr lang="lt-LT"/>
        </a:p>
      </dgm:t>
    </dgm:pt>
    <dgm:pt modelId="{4134E995-65D0-4CBE-9A35-00BC639EF656}">
      <dgm:prSet phldrT="[Tekstas]" custT="1"/>
      <dgm:spPr/>
      <dgm:t>
        <a:bodyPr/>
        <a:lstStyle/>
        <a:p>
          <a:r>
            <a:rPr lang="lt-LT" sz="1800" dirty="0"/>
            <a:t>Ne mažiau kaip 16 ak. val. per metus dalyvauja mokymuose ir ne mažiau kaip 4 ak. val. per metus – </a:t>
          </a:r>
          <a:r>
            <a:rPr lang="lt-LT" sz="1800" b="1" dirty="0" err="1"/>
            <a:t>supervizijoje</a:t>
          </a:r>
          <a:r>
            <a:rPr lang="lt-LT" sz="1800" dirty="0"/>
            <a:t>.</a:t>
          </a:r>
        </a:p>
      </dgm:t>
    </dgm:pt>
    <dgm:pt modelId="{2EEB9DC1-7026-4F28-BA40-9EE922303F94}" type="parTrans" cxnId="{339B3CC5-84FE-48A8-AAF9-77F158EB25F7}">
      <dgm:prSet/>
      <dgm:spPr/>
      <dgm:t>
        <a:bodyPr/>
        <a:lstStyle/>
        <a:p>
          <a:endParaRPr lang="lt-LT"/>
        </a:p>
      </dgm:t>
    </dgm:pt>
    <dgm:pt modelId="{F04EFCF5-7F70-4D61-AAF5-327D3FAACF5B}" type="sibTrans" cxnId="{339B3CC5-84FE-48A8-AAF9-77F158EB25F7}">
      <dgm:prSet/>
      <dgm:spPr/>
      <dgm:t>
        <a:bodyPr/>
        <a:lstStyle/>
        <a:p>
          <a:endParaRPr lang="lt-LT"/>
        </a:p>
      </dgm:t>
    </dgm:pt>
    <dgm:pt modelId="{858D1C9E-D4BD-4E36-9D95-B60FE64BDAB7}">
      <dgm:prSet phldrT="[Tekstas]" custT="1"/>
      <dgm:spPr/>
      <dgm:t>
        <a:bodyPr/>
        <a:lstStyle/>
        <a:p>
          <a:r>
            <a:rPr lang="lt-LT" sz="2400" dirty="0"/>
            <a:t>Socialiniai darbuotojai</a:t>
          </a:r>
        </a:p>
      </dgm:t>
    </dgm:pt>
    <dgm:pt modelId="{FDDE0B99-4914-4B7D-A98C-6153D04074DE}" type="parTrans" cxnId="{41AB4D31-9309-4607-B723-D8F32693A4AB}">
      <dgm:prSet/>
      <dgm:spPr/>
      <dgm:t>
        <a:bodyPr/>
        <a:lstStyle/>
        <a:p>
          <a:endParaRPr lang="lt-LT"/>
        </a:p>
      </dgm:t>
    </dgm:pt>
    <dgm:pt modelId="{5A13B64A-3282-49F3-8695-EB47F35E74E9}" type="sibTrans" cxnId="{41AB4D31-9309-4607-B723-D8F32693A4AB}">
      <dgm:prSet/>
      <dgm:spPr/>
      <dgm:t>
        <a:bodyPr/>
        <a:lstStyle/>
        <a:p>
          <a:endParaRPr lang="lt-LT"/>
        </a:p>
      </dgm:t>
    </dgm:pt>
    <dgm:pt modelId="{74D48B3D-8128-48FB-8B74-E9C7826FA834}">
      <dgm:prSet phldrT="[Tekstas]" custT="1"/>
      <dgm:spPr/>
      <dgm:t>
        <a:bodyPr/>
        <a:lstStyle/>
        <a:p>
          <a:r>
            <a:rPr lang="lt-LT" sz="1800" dirty="0"/>
            <a:t>Ne mažiau kaip 16 ak. val. per metus dalyvauja mokymuose ir ne mažiau kaip 8 ak. val. per metus – </a:t>
          </a:r>
          <a:r>
            <a:rPr lang="lt-LT" sz="1800" b="1" dirty="0" err="1"/>
            <a:t>supervizijoje</a:t>
          </a:r>
          <a:r>
            <a:rPr lang="lt-LT" sz="1800" dirty="0"/>
            <a:t>.</a:t>
          </a:r>
        </a:p>
      </dgm:t>
    </dgm:pt>
    <dgm:pt modelId="{47D1AF78-075A-43D8-9F42-05B12943A576}" type="parTrans" cxnId="{B1798639-0638-4443-B761-A01348457F1F}">
      <dgm:prSet/>
      <dgm:spPr/>
      <dgm:t>
        <a:bodyPr/>
        <a:lstStyle/>
        <a:p>
          <a:endParaRPr lang="lt-LT"/>
        </a:p>
      </dgm:t>
    </dgm:pt>
    <dgm:pt modelId="{42E65B45-8E52-423D-B9C9-BF82A45D79B6}" type="sibTrans" cxnId="{B1798639-0638-4443-B761-A01348457F1F}">
      <dgm:prSet/>
      <dgm:spPr/>
      <dgm:t>
        <a:bodyPr/>
        <a:lstStyle/>
        <a:p>
          <a:endParaRPr lang="lt-LT"/>
        </a:p>
      </dgm:t>
    </dgm:pt>
    <dgm:pt modelId="{59688A20-B7FA-4C12-A63B-9D5A92155809}" type="pres">
      <dgm:prSet presAssocID="{66AA0315-5264-4F1F-99DC-7DE08A625E8E}" presName="linear" presStyleCnt="0">
        <dgm:presLayoutVars>
          <dgm:animLvl val="lvl"/>
          <dgm:resizeHandles val="exact"/>
        </dgm:presLayoutVars>
      </dgm:prSet>
      <dgm:spPr/>
    </dgm:pt>
    <dgm:pt modelId="{E26B3DDA-169A-4DCA-A61C-77BB3F4C4321}" type="pres">
      <dgm:prSet presAssocID="{72633CE3-5A13-4717-B97D-7979D9BCFDB6}" presName="parentText" presStyleLbl="node1" presStyleIdx="0" presStyleCnt="2">
        <dgm:presLayoutVars>
          <dgm:chMax val="0"/>
          <dgm:bulletEnabled val="1"/>
        </dgm:presLayoutVars>
      </dgm:prSet>
      <dgm:spPr/>
    </dgm:pt>
    <dgm:pt modelId="{91F01A66-5AF1-4A07-814A-782277625145}" type="pres">
      <dgm:prSet presAssocID="{72633CE3-5A13-4717-B97D-7979D9BCFDB6}" presName="childText" presStyleLbl="revTx" presStyleIdx="0" presStyleCnt="2">
        <dgm:presLayoutVars>
          <dgm:bulletEnabled val="1"/>
        </dgm:presLayoutVars>
      </dgm:prSet>
      <dgm:spPr/>
    </dgm:pt>
    <dgm:pt modelId="{1EC3E1F8-CE9E-4513-80F5-7C8DB66798A1}" type="pres">
      <dgm:prSet presAssocID="{858D1C9E-D4BD-4E36-9D95-B60FE64BDAB7}" presName="parentText" presStyleLbl="node1" presStyleIdx="1" presStyleCnt="2">
        <dgm:presLayoutVars>
          <dgm:chMax val="0"/>
          <dgm:bulletEnabled val="1"/>
        </dgm:presLayoutVars>
      </dgm:prSet>
      <dgm:spPr/>
    </dgm:pt>
    <dgm:pt modelId="{261F3525-955D-4A34-903E-D949340A7989}" type="pres">
      <dgm:prSet presAssocID="{858D1C9E-D4BD-4E36-9D95-B60FE64BDAB7}" presName="childText" presStyleLbl="revTx" presStyleIdx="1" presStyleCnt="2">
        <dgm:presLayoutVars>
          <dgm:bulletEnabled val="1"/>
        </dgm:presLayoutVars>
      </dgm:prSet>
      <dgm:spPr/>
    </dgm:pt>
  </dgm:ptLst>
  <dgm:cxnLst>
    <dgm:cxn modelId="{70CABC2D-FC11-45D5-B24D-F0995AF7CF2A}" type="presOf" srcId="{72633CE3-5A13-4717-B97D-7979D9BCFDB6}" destId="{E26B3DDA-169A-4DCA-A61C-77BB3F4C4321}" srcOrd="0" destOrd="0" presId="urn:microsoft.com/office/officeart/2005/8/layout/vList2"/>
    <dgm:cxn modelId="{41AB4D31-9309-4607-B723-D8F32693A4AB}" srcId="{66AA0315-5264-4F1F-99DC-7DE08A625E8E}" destId="{858D1C9E-D4BD-4E36-9D95-B60FE64BDAB7}" srcOrd="1" destOrd="0" parTransId="{FDDE0B99-4914-4B7D-A98C-6153D04074DE}" sibTransId="{5A13B64A-3282-49F3-8695-EB47F35E74E9}"/>
    <dgm:cxn modelId="{B1798639-0638-4443-B761-A01348457F1F}" srcId="{858D1C9E-D4BD-4E36-9D95-B60FE64BDAB7}" destId="{74D48B3D-8128-48FB-8B74-E9C7826FA834}" srcOrd="0" destOrd="0" parTransId="{47D1AF78-075A-43D8-9F42-05B12943A576}" sibTransId="{42E65B45-8E52-423D-B9C9-BF82A45D79B6}"/>
    <dgm:cxn modelId="{7FBD2760-FEFB-4F74-AE1D-48C161ABB0FE}" srcId="{66AA0315-5264-4F1F-99DC-7DE08A625E8E}" destId="{72633CE3-5A13-4717-B97D-7979D9BCFDB6}" srcOrd="0" destOrd="0" parTransId="{E1E256D9-6A89-47E0-BF12-0EAB70CF8C04}" sibTransId="{30413745-7F8A-45E4-ACD0-8F21B1C2389E}"/>
    <dgm:cxn modelId="{A2B4DC42-1345-481B-A28A-3F1F184FF805}" type="presOf" srcId="{66AA0315-5264-4F1F-99DC-7DE08A625E8E}" destId="{59688A20-B7FA-4C12-A63B-9D5A92155809}" srcOrd="0" destOrd="0" presId="urn:microsoft.com/office/officeart/2005/8/layout/vList2"/>
    <dgm:cxn modelId="{FFDED88A-36BA-4D2B-B660-C89D19971BFA}" type="presOf" srcId="{4134E995-65D0-4CBE-9A35-00BC639EF656}" destId="{91F01A66-5AF1-4A07-814A-782277625145}" srcOrd="0" destOrd="0" presId="urn:microsoft.com/office/officeart/2005/8/layout/vList2"/>
    <dgm:cxn modelId="{CF20BFA7-2B2B-4CEB-AAD4-6E0542B85D98}" type="presOf" srcId="{858D1C9E-D4BD-4E36-9D95-B60FE64BDAB7}" destId="{1EC3E1F8-CE9E-4513-80F5-7C8DB66798A1}" srcOrd="0" destOrd="0" presId="urn:microsoft.com/office/officeart/2005/8/layout/vList2"/>
    <dgm:cxn modelId="{D9B58DB7-D0F7-4E6B-B32C-BF78D58EA803}" type="presOf" srcId="{74D48B3D-8128-48FB-8B74-E9C7826FA834}" destId="{261F3525-955D-4A34-903E-D949340A7989}" srcOrd="0" destOrd="0" presId="urn:microsoft.com/office/officeart/2005/8/layout/vList2"/>
    <dgm:cxn modelId="{339B3CC5-84FE-48A8-AAF9-77F158EB25F7}" srcId="{72633CE3-5A13-4717-B97D-7979D9BCFDB6}" destId="{4134E995-65D0-4CBE-9A35-00BC639EF656}" srcOrd="0" destOrd="0" parTransId="{2EEB9DC1-7026-4F28-BA40-9EE922303F94}" sibTransId="{F04EFCF5-7F70-4D61-AAF5-327D3FAACF5B}"/>
    <dgm:cxn modelId="{5F8F6DC4-07E5-4A75-99FE-99FA96D49502}" type="presParOf" srcId="{59688A20-B7FA-4C12-A63B-9D5A92155809}" destId="{E26B3DDA-169A-4DCA-A61C-77BB3F4C4321}" srcOrd="0" destOrd="0" presId="urn:microsoft.com/office/officeart/2005/8/layout/vList2"/>
    <dgm:cxn modelId="{3A3E4B06-B204-4384-B901-9AADA620F22D}" type="presParOf" srcId="{59688A20-B7FA-4C12-A63B-9D5A92155809}" destId="{91F01A66-5AF1-4A07-814A-782277625145}" srcOrd="1" destOrd="0" presId="urn:microsoft.com/office/officeart/2005/8/layout/vList2"/>
    <dgm:cxn modelId="{A1D27CA5-9CF3-49C5-BDCF-12C38C175D6C}" type="presParOf" srcId="{59688A20-B7FA-4C12-A63B-9D5A92155809}" destId="{1EC3E1F8-CE9E-4513-80F5-7C8DB66798A1}" srcOrd="2" destOrd="0" presId="urn:microsoft.com/office/officeart/2005/8/layout/vList2"/>
    <dgm:cxn modelId="{9B27276F-E914-4998-9111-6F82AE7285B1}" type="presParOf" srcId="{59688A20-B7FA-4C12-A63B-9D5A92155809}" destId="{261F3525-955D-4A34-903E-D949340A7989}"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2B7173-4CB0-4927-B7A0-E397BB1636FF}"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lt-LT"/>
        </a:p>
      </dgm:t>
    </dgm:pt>
    <dgm:pt modelId="{5305FA8B-0BD3-4F5F-83AD-D9CD670A8C14}">
      <dgm:prSet phldrT="[Tekstas]" custT="1"/>
      <dgm:spPr/>
      <dgm:t>
        <a:bodyPr/>
        <a:lstStyle/>
        <a:p>
          <a:r>
            <a:rPr lang="lt-LT" sz="1000" dirty="0"/>
            <a:t>Asmuo, įgijęs socialinio darbuotojo padėjėjo ar lankomosios priežiūros darbuotojo kvalifikaciją pagal socialinio darbuotojo padėjėjo ar lankomosios priežiūros darbuotojo profesinio mokymosi programą, arba</a:t>
          </a:r>
        </a:p>
      </dgm:t>
    </dgm:pt>
    <dgm:pt modelId="{4E7346E3-6C95-4653-BBC9-28666D8C39F2}" type="parTrans" cxnId="{165D212F-6035-46FA-A8D3-E327C3C82841}">
      <dgm:prSet/>
      <dgm:spPr/>
      <dgm:t>
        <a:bodyPr/>
        <a:lstStyle/>
        <a:p>
          <a:endParaRPr lang="lt-LT" sz="1100"/>
        </a:p>
      </dgm:t>
    </dgm:pt>
    <dgm:pt modelId="{809D5F96-0436-47BB-89D4-00F8762EBF2E}" type="sibTrans" cxnId="{165D212F-6035-46FA-A8D3-E327C3C82841}">
      <dgm:prSet/>
      <dgm:spPr/>
      <dgm:t>
        <a:bodyPr/>
        <a:lstStyle/>
        <a:p>
          <a:endParaRPr lang="lt-LT" sz="1100"/>
        </a:p>
      </dgm:t>
    </dgm:pt>
    <dgm:pt modelId="{9F45E5DA-566E-4986-B2E4-2C56F0C26A62}">
      <dgm:prSet phldrT="[Tekstas]" custT="1"/>
      <dgm:spPr/>
      <dgm:t>
        <a:bodyPr/>
        <a:lstStyle/>
        <a:p>
          <a:r>
            <a:rPr lang="lt-LT" sz="1100" dirty="0"/>
            <a:t>Asmuo, sveikatos apsaugos ministro nustatyta tvarka įgijęs slaugytojo padėjėjo kvalifikaciją ir socialinės apsaugos ir darbo ministro nustatyta tvarka išklausęs 40 akademinių valandų įžanginius mokymus, arba</a:t>
          </a:r>
        </a:p>
      </dgm:t>
    </dgm:pt>
    <dgm:pt modelId="{AB44B639-8AE5-492E-9808-A1CEF8B3518E}" type="parTrans" cxnId="{D002C5DE-5816-4330-89D3-B570B4408673}">
      <dgm:prSet/>
      <dgm:spPr/>
      <dgm:t>
        <a:bodyPr/>
        <a:lstStyle/>
        <a:p>
          <a:endParaRPr lang="lt-LT" sz="1100"/>
        </a:p>
      </dgm:t>
    </dgm:pt>
    <dgm:pt modelId="{67BBF086-9F66-4690-B57E-D37F4D7AEE5A}" type="sibTrans" cxnId="{D002C5DE-5816-4330-89D3-B570B4408673}">
      <dgm:prSet/>
      <dgm:spPr/>
      <dgm:t>
        <a:bodyPr/>
        <a:lstStyle/>
        <a:p>
          <a:endParaRPr lang="lt-LT" sz="1100"/>
        </a:p>
      </dgm:t>
    </dgm:pt>
    <dgm:pt modelId="{2622B5FB-352E-4EF7-8FA6-786B86C1FD93}">
      <dgm:prSet phldrT="[Tekstas]" custT="1"/>
      <dgm:spPr/>
      <dgm:t>
        <a:bodyPr/>
        <a:lstStyle/>
        <a:p>
          <a:r>
            <a:rPr lang="lt-LT" sz="1050" dirty="0"/>
            <a:t>Asmuo, socialinės apsaugos ir darbo ministro nustatyta tvarka išklausęs 40 akademinių valandų įžanginius mokymus, o pradėjęs dirbti per 12 mėn. – ne trumpesnius nei </a:t>
          </a:r>
          <a:r>
            <a:rPr lang="lt-LT" sz="1050" b="1" dirty="0">
              <a:solidFill>
                <a:srgbClr val="CCFF66"/>
              </a:solidFill>
            </a:rPr>
            <a:t>160 </a:t>
          </a:r>
          <a:r>
            <a:rPr lang="lt-LT" sz="1050" dirty="0"/>
            <a:t>akademinių valandų</a:t>
          </a:r>
          <a:r>
            <a:rPr lang="lt-LT" sz="1200" dirty="0"/>
            <a:t> </a:t>
          </a:r>
          <a:r>
            <a:rPr lang="lt-LT" sz="1050" dirty="0"/>
            <a:t>mokymus.</a:t>
          </a:r>
        </a:p>
      </dgm:t>
    </dgm:pt>
    <dgm:pt modelId="{66F0D60E-E97D-47FE-B63B-CC9EE5411C31}" type="parTrans" cxnId="{10B4E23B-7625-498B-805C-04EFF3AB9706}">
      <dgm:prSet/>
      <dgm:spPr/>
      <dgm:t>
        <a:bodyPr/>
        <a:lstStyle/>
        <a:p>
          <a:endParaRPr lang="lt-LT" sz="1100"/>
        </a:p>
      </dgm:t>
    </dgm:pt>
    <dgm:pt modelId="{37E93404-24F8-4900-B300-DDAE4401DC1E}" type="sibTrans" cxnId="{10B4E23B-7625-498B-805C-04EFF3AB9706}">
      <dgm:prSet/>
      <dgm:spPr/>
      <dgm:t>
        <a:bodyPr/>
        <a:lstStyle/>
        <a:p>
          <a:endParaRPr lang="lt-LT" sz="1100"/>
        </a:p>
      </dgm:t>
    </dgm:pt>
    <dgm:pt modelId="{13F593CB-012C-4D4C-918A-A5B202974FB5}" type="pres">
      <dgm:prSet presAssocID="{812B7173-4CB0-4927-B7A0-E397BB1636FF}" presName="rootnode" presStyleCnt="0">
        <dgm:presLayoutVars>
          <dgm:chMax/>
          <dgm:chPref/>
          <dgm:dir/>
          <dgm:animLvl val="lvl"/>
        </dgm:presLayoutVars>
      </dgm:prSet>
      <dgm:spPr/>
    </dgm:pt>
    <dgm:pt modelId="{30CEFCB8-586C-4F4B-BF1E-D248E0422845}" type="pres">
      <dgm:prSet presAssocID="{5305FA8B-0BD3-4F5F-83AD-D9CD670A8C14}" presName="composite" presStyleCnt="0"/>
      <dgm:spPr/>
    </dgm:pt>
    <dgm:pt modelId="{42FDE26C-0AF4-49BD-8A1A-4169DA66F89D}" type="pres">
      <dgm:prSet presAssocID="{5305FA8B-0BD3-4F5F-83AD-D9CD670A8C14}" presName="bentUpArrow1" presStyleLbl="alignImgPlace1" presStyleIdx="0" presStyleCnt="2"/>
      <dgm:spPr/>
    </dgm:pt>
    <dgm:pt modelId="{951D8147-55D7-4768-B5A6-7D133D34C042}" type="pres">
      <dgm:prSet presAssocID="{5305FA8B-0BD3-4F5F-83AD-D9CD670A8C14}" presName="ParentText" presStyleLbl="node1" presStyleIdx="0" presStyleCnt="3" custScaleX="121849">
        <dgm:presLayoutVars>
          <dgm:chMax val="1"/>
          <dgm:chPref val="1"/>
          <dgm:bulletEnabled val="1"/>
        </dgm:presLayoutVars>
      </dgm:prSet>
      <dgm:spPr/>
    </dgm:pt>
    <dgm:pt modelId="{AAB34C79-8E57-4486-8E96-AA81763A5113}" type="pres">
      <dgm:prSet presAssocID="{5305FA8B-0BD3-4F5F-83AD-D9CD670A8C14}" presName="ChildText" presStyleLbl="revTx" presStyleIdx="0" presStyleCnt="2">
        <dgm:presLayoutVars>
          <dgm:chMax val="0"/>
          <dgm:chPref val="0"/>
          <dgm:bulletEnabled val="1"/>
        </dgm:presLayoutVars>
      </dgm:prSet>
      <dgm:spPr/>
    </dgm:pt>
    <dgm:pt modelId="{924262D1-54F8-438C-AA2E-6BD0FF3AA07F}" type="pres">
      <dgm:prSet presAssocID="{809D5F96-0436-47BB-89D4-00F8762EBF2E}" presName="sibTrans" presStyleCnt="0"/>
      <dgm:spPr/>
    </dgm:pt>
    <dgm:pt modelId="{51330B29-86DE-4788-AEE8-9D5E67545728}" type="pres">
      <dgm:prSet presAssocID="{9F45E5DA-566E-4986-B2E4-2C56F0C26A62}" presName="composite" presStyleCnt="0"/>
      <dgm:spPr/>
    </dgm:pt>
    <dgm:pt modelId="{9A59A25C-D4E0-4EC1-9C63-43014CDC1534}" type="pres">
      <dgm:prSet presAssocID="{9F45E5DA-566E-4986-B2E4-2C56F0C26A62}" presName="bentUpArrow1" presStyleLbl="alignImgPlace1" presStyleIdx="1" presStyleCnt="2"/>
      <dgm:spPr/>
    </dgm:pt>
    <dgm:pt modelId="{984E80F2-C70F-457E-9C16-B1672564AB08}" type="pres">
      <dgm:prSet presAssocID="{9F45E5DA-566E-4986-B2E4-2C56F0C26A62}" presName="ParentText" presStyleLbl="node1" presStyleIdx="1" presStyleCnt="3" custScaleX="126185" custScaleY="112047">
        <dgm:presLayoutVars>
          <dgm:chMax val="1"/>
          <dgm:chPref val="1"/>
          <dgm:bulletEnabled val="1"/>
        </dgm:presLayoutVars>
      </dgm:prSet>
      <dgm:spPr/>
    </dgm:pt>
    <dgm:pt modelId="{AE61FEED-EA6F-4773-A2EA-35003FC673E2}" type="pres">
      <dgm:prSet presAssocID="{9F45E5DA-566E-4986-B2E4-2C56F0C26A62}" presName="ChildText" presStyleLbl="revTx" presStyleIdx="1" presStyleCnt="2">
        <dgm:presLayoutVars>
          <dgm:chMax val="0"/>
          <dgm:chPref val="0"/>
          <dgm:bulletEnabled val="1"/>
        </dgm:presLayoutVars>
      </dgm:prSet>
      <dgm:spPr/>
    </dgm:pt>
    <dgm:pt modelId="{B5376EC8-6F54-4820-B186-FAB52FA90728}" type="pres">
      <dgm:prSet presAssocID="{67BBF086-9F66-4690-B57E-D37F4D7AEE5A}" presName="sibTrans" presStyleCnt="0"/>
      <dgm:spPr/>
    </dgm:pt>
    <dgm:pt modelId="{5B25AC9E-EEF6-4FCF-B3EE-C8F8055FFF29}" type="pres">
      <dgm:prSet presAssocID="{2622B5FB-352E-4EF7-8FA6-786B86C1FD93}" presName="composite" presStyleCnt="0"/>
      <dgm:spPr/>
    </dgm:pt>
    <dgm:pt modelId="{DD09D050-6A5A-49F5-9FC1-C1F597E5D79A}" type="pres">
      <dgm:prSet presAssocID="{2622B5FB-352E-4EF7-8FA6-786B86C1FD93}" presName="ParentText" presStyleLbl="node1" presStyleIdx="2" presStyleCnt="3" custScaleX="124414">
        <dgm:presLayoutVars>
          <dgm:chMax val="1"/>
          <dgm:chPref val="1"/>
          <dgm:bulletEnabled val="1"/>
        </dgm:presLayoutVars>
      </dgm:prSet>
      <dgm:spPr/>
    </dgm:pt>
  </dgm:ptLst>
  <dgm:cxnLst>
    <dgm:cxn modelId="{BB7ABD27-4BBF-4D4D-80D7-C4F090423B51}" type="presOf" srcId="{5305FA8B-0BD3-4F5F-83AD-D9CD670A8C14}" destId="{951D8147-55D7-4768-B5A6-7D133D34C042}" srcOrd="0" destOrd="0" presId="urn:microsoft.com/office/officeart/2005/8/layout/StepDownProcess"/>
    <dgm:cxn modelId="{165D212F-6035-46FA-A8D3-E327C3C82841}" srcId="{812B7173-4CB0-4927-B7A0-E397BB1636FF}" destId="{5305FA8B-0BD3-4F5F-83AD-D9CD670A8C14}" srcOrd="0" destOrd="0" parTransId="{4E7346E3-6C95-4653-BBC9-28666D8C39F2}" sibTransId="{809D5F96-0436-47BB-89D4-00F8762EBF2E}"/>
    <dgm:cxn modelId="{10B4E23B-7625-498B-805C-04EFF3AB9706}" srcId="{812B7173-4CB0-4927-B7A0-E397BB1636FF}" destId="{2622B5FB-352E-4EF7-8FA6-786B86C1FD93}" srcOrd="2" destOrd="0" parTransId="{66F0D60E-E97D-47FE-B63B-CC9EE5411C31}" sibTransId="{37E93404-24F8-4900-B300-DDAE4401DC1E}"/>
    <dgm:cxn modelId="{C02FD842-C46A-469D-A5B5-C7A4316ED85F}" type="presOf" srcId="{812B7173-4CB0-4927-B7A0-E397BB1636FF}" destId="{13F593CB-012C-4D4C-918A-A5B202974FB5}" srcOrd="0" destOrd="0" presId="urn:microsoft.com/office/officeart/2005/8/layout/StepDownProcess"/>
    <dgm:cxn modelId="{5482B275-01E0-4DDD-A1B1-4B2CC7532A86}" type="presOf" srcId="{9F45E5DA-566E-4986-B2E4-2C56F0C26A62}" destId="{984E80F2-C70F-457E-9C16-B1672564AB08}" srcOrd="0" destOrd="0" presId="urn:microsoft.com/office/officeart/2005/8/layout/StepDownProcess"/>
    <dgm:cxn modelId="{D002C5DE-5816-4330-89D3-B570B4408673}" srcId="{812B7173-4CB0-4927-B7A0-E397BB1636FF}" destId="{9F45E5DA-566E-4986-B2E4-2C56F0C26A62}" srcOrd="1" destOrd="0" parTransId="{AB44B639-8AE5-492E-9808-A1CEF8B3518E}" sibTransId="{67BBF086-9F66-4690-B57E-D37F4D7AEE5A}"/>
    <dgm:cxn modelId="{1FA4CFF4-1A8E-4CBA-8FB2-38C5C0AFEFF2}" type="presOf" srcId="{2622B5FB-352E-4EF7-8FA6-786B86C1FD93}" destId="{DD09D050-6A5A-49F5-9FC1-C1F597E5D79A}" srcOrd="0" destOrd="0" presId="urn:microsoft.com/office/officeart/2005/8/layout/StepDownProcess"/>
    <dgm:cxn modelId="{925A8629-34E0-42F1-B192-F7CFFED8BDC6}" type="presParOf" srcId="{13F593CB-012C-4D4C-918A-A5B202974FB5}" destId="{30CEFCB8-586C-4F4B-BF1E-D248E0422845}" srcOrd="0" destOrd="0" presId="urn:microsoft.com/office/officeart/2005/8/layout/StepDownProcess"/>
    <dgm:cxn modelId="{6D0F3898-19EF-4F3E-8EFD-FA62CA00CF8B}" type="presParOf" srcId="{30CEFCB8-586C-4F4B-BF1E-D248E0422845}" destId="{42FDE26C-0AF4-49BD-8A1A-4169DA66F89D}" srcOrd="0" destOrd="0" presId="urn:microsoft.com/office/officeart/2005/8/layout/StepDownProcess"/>
    <dgm:cxn modelId="{EC4650DA-5D6E-4861-BF80-AB15D5B9CF21}" type="presParOf" srcId="{30CEFCB8-586C-4F4B-BF1E-D248E0422845}" destId="{951D8147-55D7-4768-B5A6-7D133D34C042}" srcOrd="1" destOrd="0" presId="urn:microsoft.com/office/officeart/2005/8/layout/StepDownProcess"/>
    <dgm:cxn modelId="{CD40F1AF-37CC-4E8A-AF98-6D7961D5734C}" type="presParOf" srcId="{30CEFCB8-586C-4F4B-BF1E-D248E0422845}" destId="{AAB34C79-8E57-4486-8E96-AA81763A5113}" srcOrd="2" destOrd="0" presId="urn:microsoft.com/office/officeart/2005/8/layout/StepDownProcess"/>
    <dgm:cxn modelId="{44FAF66D-69FF-4A41-B11A-E941EFCCB039}" type="presParOf" srcId="{13F593CB-012C-4D4C-918A-A5B202974FB5}" destId="{924262D1-54F8-438C-AA2E-6BD0FF3AA07F}" srcOrd="1" destOrd="0" presId="urn:microsoft.com/office/officeart/2005/8/layout/StepDownProcess"/>
    <dgm:cxn modelId="{D35FF4F2-BA3E-4F59-9EF0-78E23559B8C2}" type="presParOf" srcId="{13F593CB-012C-4D4C-918A-A5B202974FB5}" destId="{51330B29-86DE-4788-AEE8-9D5E67545728}" srcOrd="2" destOrd="0" presId="urn:microsoft.com/office/officeart/2005/8/layout/StepDownProcess"/>
    <dgm:cxn modelId="{C652F8DB-9085-49F7-9F3C-25EDAAEA4279}" type="presParOf" srcId="{51330B29-86DE-4788-AEE8-9D5E67545728}" destId="{9A59A25C-D4E0-4EC1-9C63-43014CDC1534}" srcOrd="0" destOrd="0" presId="urn:microsoft.com/office/officeart/2005/8/layout/StepDownProcess"/>
    <dgm:cxn modelId="{04FD935B-45F9-4407-84DB-7A711858F0AF}" type="presParOf" srcId="{51330B29-86DE-4788-AEE8-9D5E67545728}" destId="{984E80F2-C70F-457E-9C16-B1672564AB08}" srcOrd="1" destOrd="0" presId="urn:microsoft.com/office/officeart/2005/8/layout/StepDownProcess"/>
    <dgm:cxn modelId="{1726AE5C-E8D3-47DD-A27C-E60BB0E93E4E}" type="presParOf" srcId="{51330B29-86DE-4788-AEE8-9D5E67545728}" destId="{AE61FEED-EA6F-4773-A2EA-35003FC673E2}" srcOrd="2" destOrd="0" presId="urn:microsoft.com/office/officeart/2005/8/layout/StepDownProcess"/>
    <dgm:cxn modelId="{4170B1AC-D15D-433D-9E41-AE69AAE345EE}" type="presParOf" srcId="{13F593CB-012C-4D4C-918A-A5B202974FB5}" destId="{B5376EC8-6F54-4820-B186-FAB52FA90728}" srcOrd="3" destOrd="0" presId="urn:microsoft.com/office/officeart/2005/8/layout/StepDownProcess"/>
    <dgm:cxn modelId="{3C60A558-492E-4096-BC74-83982C7EAB41}" type="presParOf" srcId="{13F593CB-012C-4D4C-918A-A5B202974FB5}" destId="{5B25AC9E-EEF6-4FCF-B3EE-C8F8055FFF29}" srcOrd="4" destOrd="0" presId="urn:microsoft.com/office/officeart/2005/8/layout/StepDownProcess"/>
    <dgm:cxn modelId="{C263A8E5-5515-4ADD-B05C-237ECB7240D5}" type="presParOf" srcId="{5B25AC9E-EEF6-4FCF-B3EE-C8F8055FFF29}" destId="{DD09D050-6A5A-49F5-9FC1-C1F597E5D79A}"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4F2DA-5A20-4BAD-AC62-970F36888BE0}">
      <dsp:nvSpPr>
        <dsp:cNvPr id="0" name=""/>
        <dsp:cNvSpPr/>
      </dsp:nvSpPr>
      <dsp:spPr>
        <a:xfrm>
          <a:off x="1281278" y="0"/>
          <a:ext cx="4011910" cy="401191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t-LT" sz="1800" b="1" kern="1200" dirty="0"/>
            <a:t>Metodinis kompleksinių paslaugų šeimai centras (1)</a:t>
          </a:r>
        </a:p>
      </dsp:txBody>
      <dsp:txXfrm>
        <a:off x="2234107" y="300893"/>
        <a:ext cx="2106252" cy="682024"/>
      </dsp:txXfrm>
    </dsp:sp>
    <dsp:sp modelId="{1DD19367-E9BF-407B-B220-2700CDBB721B}">
      <dsp:nvSpPr>
        <dsp:cNvPr id="0" name=""/>
        <dsp:cNvSpPr/>
      </dsp:nvSpPr>
      <dsp:spPr>
        <a:xfrm>
          <a:off x="1895873" y="1152130"/>
          <a:ext cx="2784646" cy="271062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t-LT" sz="1600" b="1" kern="1200" dirty="0"/>
            <a:t>Bendruomeniniai šeimos namai (60+)</a:t>
          </a:r>
          <a:r>
            <a:rPr lang="lt-LT" sz="1800" b="1" kern="1200" dirty="0"/>
            <a:t> </a:t>
          </a:r>
          <a:r>
            <a:rPr lang="lt-LT" sz="1600" kern="1200" dirty="0"/>
            <a:t>– </a:t>
          </a:r>
          <a:r>
            <a:rPr lang="lt-LT" sz="1400" kern="1200" dirty="0"/>
            <a:t>socialinių paslaugų įstaiga, kuri organizuoja ir (ar) teikia kompleksines paslaugas asmenims (šeimoms)</a:t>
          </a:r>
        </a:p>
      </dsp:txBody>
      <dsp:txXfrm>
        <a:off x="2303675" y="1829787"/>
        <a:ext cx="1969042" cy="1355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58509-CDD9-44EE-A778-A6F57B20B41E}">
      <dsp:nvSpPr>
        <dsp:cNvPr id="0" name=""/>
        <dsp:cNvSpPr/>
      </dsp:nvSpPr>
      <dsp:spPr>
        <a:xfrm>
          <a:off x="0" y="18339"/>
          <a:ext cx="1987615" cy="1192569"/>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Individualių ir grupinių konsultacijų organizavimas ir teikimas</a:t>
          </a:r>
        </a:p>
      </dsp:txBody>
      <dsp:txXfrm>
        <a:off x="0" y="18339"/>
        <a:ext cx="1987615" cy="1192569"/>
      </dsp:txXfrm>
    </dsp:sp>
    <dsp:sp modelId="{EECE6E7F-9130-46C4-9F17-982A8C1C47CC}">
      <dsp:nvSpPr>
        <dsp:cNvPr id="0" name=""/>
        <dsp:cNvSpPr/>
      </dsp:nvSpPr>
      <dsp:spPr>
        <a:xfrm>
          <a:off x="2186376" y="18339"/>
          <a:ext cx="1987615" cy="1192569"/>
        </a:xfrm>
        <a:prstGeom prst="rect">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Savitarpio pagalbos grupių organizavimas ir vedimas</a:t>
          </a:r>
        </a:p>
      </dsp:txBody>
      <dsp:txXfrm>
        <a:off x="2186376" y="18339"/>
        <a:ext cx="1987615" cy="1192569"/>
      </dsp:txXfrm>
    </dsp:sp>
    <dsp:sp modelId="{C51505E2-5FAF-4A0A-AB15-DB5EBC989369}">
      <dsp:nvSpPr>
        <dsp:cNvPr id="0" name=""/>
        <dsp:cNvSpPr/>
      </dsp:nvSpPr>
      <dsp:spPr>
        <a:xfrm>
          <a:off x="4372753" y="18339"/>
          <a:ext cx="1987615" cy="1192569"/>
        </a:xfrm>
        <a:prstGeom prst="rect">
          <a:avLst/>
        </a:prstGeom>
        <a:solidFill>
          <a:schemeClr val="accent3">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Psichosocialinės pagalbos teikimas</a:t>
          </a:r>
        </a:p>
      </dsp:txBody>
      <dsp:txXfrm>
        <a:off x="4372753" y="18339"/>
        <a:ext cx="1987615" cy="1192569"/>
      </dsp:txXfrm>
    </dsp:sp>
    <dsp:sp modelId="{79FF0326-8300-4AFB-B6FF-291BB7D086E9}">
      <dsp:nvSpPr>
        <dsp:cNvPr id="0" name=""/>
        <dsp:cNvSpPr/>
      </dsp:nvSpPr>
      <dsp:spPr>
        <a:xfrm>
          <a:off x="0" y="1409670"/>
          <a:ext cx="1987615" cy="1192569"/>
        </a:xfrm>
        <a:prstGeom prst="rect">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Socialinių įgūdžių grupių vaikams ir paaugliams organizavimas ir vedimas</a:t>
          </a:r>
        </a:p>
      </dsp:txBody>
      <dsp:txXfrm>
        <a:off x="0" y="1409670"/>
        <a:ext cx="1987615" cy="1192569"/>
      </dsp:txXfrm>
    </dsp:sp>
    <dsp:sp modelId="{ADC1E2D0-9028-4D82-80C2-073D4E892494}">
      <dsp:nvSpPr>
        <dsp:cNvPr id="0" name=""/>
        <dsp:cNvSpPr/>
      </dsp:nvSpPr>
      <dsp:spPr>
        <a:xfrm>
          <a:off x="2186376" y="1409670"/>
          <a:ext cx="1987615" cy="1192569"/>
        </a:xfrm>
        <a:prstGeom prst="rect">
          <a:avLst/>
        </a:prstGeom>
        <a:solidFill>
          <a:schemeClr val="accent5">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Pozityviosios tėvystės mokymų organizavimas ir teikimas</a:t>
          </a:r>
        </a:p>
      </dsp:txBody>
      <dsp:txXfrm>
        <a:off x="2186376" y="1409670"/>
        <a:ext cx="1987615" cy="1192569"/>
      </dsp:txXfrm>
    </dsp:sp>
    <dsp:sp modelId="{AB389F31-C9F5-4491-8BA7-88387FB515F0}">
      <dsp:nvSpPr>
        <dsp:cNvPr id="0" name=""/>
        <dsp:cNvSpPr/>
      </dsp:nvSpPr>
      <dsp:spPr>
        <a:xfrm>
          <a:off x="4372753" y="1409670"/>
          <a:ext cx="1987615" cy="1192569"/>
        </a:xfrm>
        <a:prstGeom prst="rect">
          <a:avLst/>
        </a:prstGeom>
        <a:solidFill>
          <a:schemeClr val="accent4">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err="1"/>
            <a:t>Mediacijos</a:t>
          </a:r>
          <a:r>
            <a:rPr lang="lt-LT" sz="1600" kern="1200" dirty="0"/>
            <a:t> paslaugų teikimas</a:t>
          </a:r>
        </a:p>
      </dsp:txBody>
      <dsp:txXfrm>
        <a:off x="4372753" y="1409670"/>
        <a:ext cx="1987615" cy="1192569"/>
      </dsp:txXfrm>
    </dsp:sp>
    <dsp:sp modelId="{2F8E63D3-001B-43F9-89D3-886A4B9ABAEC}">
      <dsp:nvSpPr>
        <dsp:cNvPr id="0" name=""/>
        <dsp:cNvSpPr/>
      </dsp:nvSpPr>
      <dsp:spPr>
        <a:xfrm>
          <a:off x="0" y="2801000"/>
          <a:ext cx="1987615" cy="1192569"/>
        </a:xfrm>
        <a:prstGeom prst="rect">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solidFill>
                <a:schemeClr val="bg1"/>
              </a:solidFill>
            </a:rPr>
            <a:t>Socialinių įgūdžių ugdymo ir palaikymo asmens (šeimos) namuose </a:t>
          </a:r>
          <a:r>
            <a:rPr lang="lt-LT" sz="1400" kern="1200" dirty="0"/>
            <a:t>teikimas</a:t>
          </a:r>
        </a:p>
      </dsp:txBody>
      <dsp:txXfrm>
        <a:off x="0" y="2801000"/>
        <a:ext cx="1987615" cy="1192569"/>
      </dsp:txXfrm>
    </dsp:sp>
    <dsp:sp modelId="{D2D764FE-19DF-44E1-A477-1AF81E3F2CC4}">
      <dsp:nvSpPr>
        <dsp:cNvPr id="0" name=""/>
        <dsp:cNvSpPr/>
      </dsp:nvSpPr>
      <dsp:spPr>
        <a:xfrm>
          <a:off x="2186376" y="2801000"/>
          <a:ext cx="1987615" cy="1192569"/>
        </a:xfrm>
        <a:prstGeom prst="rect">
          <a:avLst/>
        </a:prstGeom>
        <a:solidFill>
          <a:schemeClr val="tx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solidFill>
                <a:schemeClr val="bg1"/>
              </a:solidFill>
            </a:rPr>
            <a:t>Pavėžėjimo paslauga asmenims (šeimoms), gaunantiems kompleksines paslaugas</a:t>
          </a:r>
        </a:p>
      </dsp:txBody>
      <dsp:txXfrm>
        <a:off x="2186376" y="2801000"/>
        <a:ext cx="1987615" cy="1192569"/>
      </dsp:txXfrm>
    </dsp:sp>
    <dsp:sp modelId="{6096BD65-A923-4DA3-876D-071CEFD5858C}">
      <dsp:nvSpPr>
        <dsp:cNvPr id="0" name=""/>
        <dsp:cNvSpPr/>
      </dsp:nvSpPr>
      <dsp:spPr>
        <a:xfrm>
          <a:off x="4372753" y="2801001"/>
          <a:ext cx="1987615" cy="1192569"/>
        </a:xfrm>
        <a:prstGeom prst="rect">
          <a:avLst/>
        </a:prstGeom>
        <a:solidFill>
          <a:schemeClr val="bg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t>Vaikų priežiūros paslauga teikiama tuomet, kai tėvai tuo pačiu metu gauna kompleksines paslaugas (iki 4 val. per dieną)</a:t>
          </a:r>
        </a:p>
      </dsp:txBody>
      <dsp:txXfrm>
        <a:off x="4372753" y="2801001"/>
        <a:ext cx="1987615" cy="1192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89AD0-5496-449C-B7B7-9D8DAE351F5F}">
      <dsp:nvSpPr>
        <dsp:cNvPr id="0" name=""/>
        <dsp:cNvSpPr/>
      </dsp:nvSpPr>
      <dsp:spPr>
        <a:xfrm rot="10800000">
          <a:off x="277013" y="104414"/>
          <a:ext cx="6181902" cy="870484"/>
        </a:xfrm>
        <a:prstGeom prst="homePlat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966" tIns="53340" rIns="99568" bIns="53340" numCol="1" spcCol="1270" anchor="ctr" anchorCtr="0">
          <a:noAutofit/>
        </a:bodyPr>
        <a:lstStyle/>
        <a:p>
          <a:pPr marL="0" lvl="0" indent="0" algn="ctr" defTabSz="622300">
            <a:lnSpc>
              <a:spcPct val="90000"/>
            </a:lnSpc>
            <a:spcBef>
              <a:spcPct val="0"/>
            </a:spcBef>
            <a:spcAft>
              <a:spcPct val="35000"/>
            </a:spcAft>
            <a:buNone/>
          </a:pPr>
          <a:r>
            <a:rPr lang="lt-LT" sz="1400" b="1" kern="1200" dirty="0">
              <a:solidFill>
                <a:srgbClr val="00B0F0"/>
              </a:solidFill>
            </a:rPr>
            <a:t>Socialinio darbo taryba</a:t>
          </a:r>
        </a:p>
        <a:p>
          <a:pPr marL="0" lvl="0" indent="0" algn="ctr" defTabSz="622300">
            <a:lnSpc>
              <a:spcPct val="90000"/>
            </a:lnSpc>
            <a:spcBef>
              <a:spcPct val="0"/>
            </a:spcBef>
            <a:spcAft>
              <a:spcPct val="35000"/>
            </a:spcAft>
            <a:buNone/>
          </a:pPr>
          <a:r>
            <a:rPr lang="lt-LT" sz="1100" b="0" kern="1200" dirty="0"/>
            <a:t>Analizuoja ir vertina socialinio darbo vystymosi kryptis bei jų įgyvendinimą, konsultuoja, teikia išvadas bei pasiūlymus</a:t>
          </a:r>
        </a:p>
      </dsp:txBody>
      <dsp:txXfrm rot="10800000">
        <a:off x="494634" y="104414"/>
        <a:ext cx="5964281" cy="870484"/>
      </dsp:txXfrm>
    </dsp:sp>
    <dsp:sp modelId="{ABF27AEC-C910-4DE2-A208-ACAF95A6E6B4}">
      <dsp:nvSpPr>
        <dsp:cNvPr id="0" name=""/>
        <dsp:cNvSpPr/>
      </dsp:nvSpPr>
      <dsp:spPr>
        <a:xfrm>
          <a:off x="0" y="97396"/>
          <a:ext cx="784552" cy="7845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D61CB00-DCBD-4CAA-B206-EE633DC0AFBC}">
      <dsp:nvSpPr>
        <dsp:cNvPr id="0" name=""/>
        <dsp:cNvSpPr/>
      </dsp:nvSpPr>
      <dsp:spPr>
        <a:xfrm rot="10800000">
          <a:off x="211724" y="1105682"/>
          <a:ext cx="6247191" cy="846469"/>
        </a:xfrm>
        <a:prstGeom prst="homePlat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966" tIns="53340" rIns="99568" bIns="53340" numCol="1" spcCol="1270" anchor="ctr" anchorCtr="0">
          <a:noAutofit/>
        </a:bodyPr>
        <a:lstStyle/>
        <a:p>
          <a:pPr marL="0" lvl="0" indent="0" algn="ctr" defTabSz="622300">
            <a:lnSpc>
              <a:spcPct val="90000"/>
            </a:lnSpc>
            <a:spcBef>
              <a:spcPct val="0"/>
            </a:spcBef>
            <a:spcAft>
              <a:spcPct val="35000"/>
            </a:spcAft>
            <a:buNone/>
          </a:pPr>
          <a:r>
            <a:rPr lang="lt-LT" sz="1400" b="1" kern="1200" dirty="0">
              <a:solidFill>
                <a:srgbClr val="00B0F0"/>
              </a:solidFill>
            </a:rPr>
            <a:t>Socialinių paslaugų priežiūros departamentas</a:t>
          </a:r>
        </a:p>
        <a:p>
          <a:pPr marL="0" lvl="0" indent="0" algn="ctr" defTabSz="622300">
            <a:lnSpc>
              <a:spcPct val="90000"/>
            </a:lnSpc>
            <a:spcBef>
              <a:spcPct val="0"/>
            </a:spcBef>
            <a:spcAft>
              <a:spcPct val="35000"/>
            </a:spcAft>
            <a:buNone/>
          </a:pPr>
          <a:r>
            <a:rPr lang="lt-LT" sz="1100" b="0" kern="1200" dirty="0"/>
            <a:t>Atestacija, duomenų apie socialinių paslaugų srities darbuotojų skaičių, išsilavinimą, darbo užmokestį rinkimas, analizavimas, sisteminimas, viešinimas</a:t>
          </a:r>
        </a:p>
      </dsp:txBody>
      <dsp:txXfrm rot="10800000">
        <a:off x="423341" y="1105682"/>
        <a:ext cx="6035574" cy="846469"/>
      </dsp:txXfrm>
    </dsp:sp>
    <dsp:sp modelId="{5A6D5D7F-7812-4530-9189-70F958BE2372}">
      <dsp:nvSpPr>
        <dsp:cNvPr id="0" name=""/>
        <dsp:cNvSpPr/>
      </dsp:nvSpPr>
      <dsp:spPr>
        <a:xfrm>
          <a:off x="0" y="1136640"/>
          <a:ext cx="784552" cy="78455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2365349-B7B7-460C-9D2E-BD6C85B8D0EF}">
      <dsp:nvSpPr>
        <dsp:cNvPr id="0" name=""/>
        <dsp:cNvSpPr/>
      </dsp:nvSpPr>
      <dsp:spPr>
        <a:xfrm rot="10800000">
          <a:off x="307939" y="2104195"/>
          <a:ext cx="6150976" cy="804213"/>
        </a:xfrm>
        <a:prstGeom prst="homePlat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966" tIns="53340" rIns="99568" bIns="53340" numCol="1" spcCol="1270" anchor="ctr" anchorCtr="0">
          <a:noAutofit/>
        </a:bodyPr>
        <a:lstStyle/>
        <a:p>
          <a:pPr marL="0" lvl="0" indent="0" algn="ctr" defTabSz="622300">
            <a:lnSpc>
              <a:spcPct val="90000"/>
            </a:lnSpc>
            <a:spcBef>
              <a:spcPct val="0"/>
            </a:spcBef>
            <a:spcAft>
              <a:spcPct val="35000"/>
            </a:spcAft>
            <a:buNone/>
          </a:pPr>
          <a:r>
            <a:rPr lang="lt-LT" sz="1400" b="1" kern="1200" dirty="0">
              <a:solidFill>
                <a:srgbClr val="00B0F0"/>
              </a:solidFill>
            </a:rPr>
            <a:t>Profesinių kompetencijų tobulinimo centras</a:t>
          </a:r>
        </a:p>
        <a:p>
          <a:pPr marL="0" lvl="0" indent="0" algn="ctr" defTabSz="622300">
            <a:lnSpc>
              <a:spcPct val="90000"/>
            </a:lnSpc>
            <a:spcBef>
              <a:spcPct val="0"/>
            </a:spcBef>
            <a:spcAft>
              <a:spcPct val="35000"/>
            </a:spcAft>
            <a:buNone/>
          </a:pPr>
          <a:r>
            <a:rPr lang="lt-LT" sz="1100" b="0" kern="1200" dirty="0"/>
            <a:t>Metodinė pagalba, profesinių kompetencijų tobulinimo/kvalifikacijos kėlimo poreikių analizė, mokymų organizavimas </a:t>
          </a:r>
        </a:p>
      </dsp:txBody>
      <dsp:txXfrm rot="10800000">
        <a:off x="508992" y="2104195"/>
        <a:ext cx="5949923" cy="804213"/>
      </dsp:txXfrm>
    </dsp:sp>
    <dsp:sp modelId="{6B59EA44-0D75-4D44-A2DB-97117392376A}">
      <dsp:nvSpPr>
        <dsp:cNvPr id="0" name=""/>
        <dsp:cNvSpPr/>
      </dsp:nvSpPr>
      <dsp:spPr>
        <a:xfrm>
          <a:off x="23995" y="2142442"/>
          <a:ext cx="784552" cy="78455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0FE4651-C06A-4352-9AEE-0190CB8DC889}">
      <dsp:nvSpPr>
        <dsp:cNvPr id="0" name=""/>
        <dsp:cNvSpPr/>
      </dsp:nvSpPr>
      <dsp:spPr>
        <a:xfrm rot="10800000">
          <a:off x="360034" y="3054977"/>
          <a:ext cx="6082471" cy="752731"/>
        </a:xfrm>
        <a:prstGeom prst="homePlate">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5966" tIns="53340" rIns="99568" bIns="53340" numCol="1" spcCol="1270" anchor="ctr" anchorCtr="0">
          <a:noAutofit/>
        </a:bodyPr>
        <a:lstStyle/>
        <a:p>
          <a:pPr marL="0" lvl="0" indent="0" algn="ctr" defTabSz="622300">
            <a:lnSpc>
              <a:spcPct val="90000"/>
            </a:lnSpc>
            <a:spcBef>
              <a:spcPct val="0"/>
            </a:spcBef>
            <a:spcAft>
              <a:spcPct val="35000"/>
            </a:spcAft>
            <a:buNone/>
          </a:pPr>
          <a:r>
            <a:rPr lang="lt-LT" sz="1400" b="1" kern="1200" dirty="0">
              <a:solidFill>
                <a:srgbClr val="00B0F0"/>
              </a:solidFill>
            </a:rPr>
            <a:t>Etikos komisija</a:t>
          </a:r>
        </a:p>
        <a:p>
          <a:pPr marL="0" lvl="0" indent="0" algn="ctr" defTabSz="622300">
            <a:lnSpc>
              <a:spcPct val="90000"/>
            </a:lnSpc>
            <a:spcBef>
              <a:spcPct val="0"/>
            </a:spcBef>
            <a:spcAft>
              <a:spcPct val="35000"/>
            </a:spcAft>
            <a:buNone/>
          </a:pPr>
          <a:r>
            <a:rPr lang="lt-LT" sz="1100" b="0" kern="1200" dirty="0"/>
            <a:t>Nagrinėja kylančias </a:t>
          </a:r>
          <a:r>
            <a:rPr lang="lt-LT" sz="1100" b="0" kern="1200" dirty="0" err="1"/>
            <a:t>dilemines</a:t>
          </a:r>
          <a:r>
            <a:rPr lang="lt-LT" sz="1100" b="0" kern="1200" dirty="0"/>
            <a:t> situacijas. Komisijos sudėtį siūlo Lietuvos socialinių paslaugų srities darbuotojus vienijančios ir jiems atstovaujančios organizacijos</a:t>
          </a:r>
        </a:p>
      </dsp:txBody>
      <dsp:txXfrm rot="10800000">
        <a:off x="548217" y="3054977"/>
        <a:ext cx="5894288" cy="752731"/>
      </dsp:txXfrm>
    </dsp:sp>
    <dsp:sp modelId="{B4EF1AD1-4068-46D8-98C9-E63C462DFC23}">
      <dsp:nvSpPr>
        <dsp:cNvPr id="0" name=""/>
        <dsp:cNvSpPr/>
      </dsp:nvSpPr>
      <dsp:spPr>
        <a:xfrm>
          <a:off x="23995" y="3075956"/>
          <a:ext cx="784552" cy="78455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8000" r="-6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B3DDA-169A-4DCA-A61C-77BB3F4C4321}">
      <dsp:nvSpPr>
        <dsp:cNvPr id="0" name=""/>
        <dsp:cNvSpPr/>
      </dsp:nvSpPr>
      <dsp:spPr>
        <a:xfrm>
          <a:off x="0" y="33297"/>
          <a:ext cx="6696744" cy="673920"/>
        </a:xfrm>
        <a:prstGeom prst="round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t-LT" sz="2400" kern="1200" dirty="0"/>
            <a:t>Socialinių paslaugų įstaigų vadovai</a:t>
          </a:r>
        </a:p>
      </dsp:txBody>
      <dsp:txXfrm>
        <a:off x="32898" y="66195"/>
        <a:ext cx="6630948" cy="608124"/>
      </dsp:txXfrm>
    </dsp:sp>
    <dsp:sp modelId="{91F01A66-5AF1-4A07-814A-782277625145}">
      <dsp:nvSpPr>
        <dsp:cNvPr id="0" name=""/>
        <dsp:cNvSpPr/>
      </dsp:nvSpPr>
      <dsp:spPr>
        <a:xfrm>
          <a:off x="0" y="707217"/>
          <a:ext cx="669674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6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lt-LT" sz="1800" kern="1200" dirty="0"/>
            <a:t>Ne mažiau kaip 16 ak. val. per metus dalyvauja mokymuose ir ne mažiau kaip 4 ak. val. per metus – </a:t>
          </a:r>
          <a:r>
            <a:rPr lang="lt-LT" sz="1800" b="1" kern="1200" dirty="0" err="1"/>
            <a:t>supervizijoje</a:t>
          </a:r>
          <a:r>
            <a:rPr lang="lt-LT" sz="1800" kern="1200" dirty="0"/>
            <a:t>.</a:t>
          </a:r>
        </a:p>
      </dsp:txBody>
      <dsp:txXfrm>
        <a:off x="0" y="707217"/>
        <a:ext cx="6696744" cy="596160"/>
      </dsp:txXfrm>
    </dsp:sp>
    <dsp:sp modelId="{1EC3E1F8-CE9E-4513-80F5-7C8DB66798A1}">
      <dsp:nvSpPr>
        <dsp:cNvPr id="0" name=""/>
        <dsp:cNvSpPr/>
      </dsp:nvSpPr>
      <dsp:spPr>
        <a:xfrm>
          <a:off x="0" y="1303377"/>
          <a:ext cx="6696744" cy="673920"/>
        </a:xfrm>
        <a:prstGeom prst="roundRect">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t-LT" sz="2400" kern="1200" dirty="0"/>
            <a:t>Socialiniai darbuotojai</a:t>
          </a:r>
        </a:p>
      </dsp:txBody>
      <dsp:txXfrm>
        <a:off x="32898" y="1336275"/>
        <a:ext cx="6630948" cy="608124"/>
      </dsp:txXfrm>
    </dsp:sp>
    <dsp:sp modelId="{261F3525-955D-4A34-903E-D949340A7989}">
      <dsp:nvSpPr>
        <dsp:cNvPr id="0" name=""/>
        <dsp:cNvSpPr/>
      </dsp:nvSpPr>
      <dsp:spPr>
        <a:xfrm>
          <a:off x="0" y="1977297"/>
          <a:ext cx="669674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62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lt-LT" sz="1800" kern="1200" dirty="0"/>
            <a:t>Ne mažiau kaip 16 ak. val. per metus dalyvauja mokymuose ir ne mažiau kaip 8 ak. val. per metus – </a:t>
          </a:r>
          <a:r>
            <a:rPr lang="lt-LT" sz="1800" b="1" kern="1200" dirty="0" err="1"/>
            <a:t>supervizijoje</a:t>
          </a:r>
          <a:r>
            <a:rPr lang="lt-LT" sz="1800" kern="1200" dirty="0"/>
            <a:t>.</a:t>
          </a:r>
        </a:p>
      </dsp:txBody>
      <dsp:txXfrm>
        <a:off x="0" y="1977297"/>
        <a:ext cx="6696744" cy="596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DE26C-0AF4-49BD-8A1A-4169DA66F89D}">
      <dsp:nvSpPr>
        <dsp:cNvPr id="0" name=""/>
        <dsp:cNvSpPr/>
      </dsp:nvSpPr>
      <dsp:spPr>
        <a:xfrm rot="5400000">
          <a:off x="2096709" y="1108647"/>
          <a:ext cx="981460" cy="111735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51D8147-55D7-4768-B5A6-7D133D34C042}">
      <dsp:nvSpPr>
        <dsp:cNvPr id="0" name=""/>
        <dsp:cNvSpPr/>
      </dsp:nvSpPr>
      <dsp:spPr>
        <a:xfrm>
          <a:off x="1656187" y="20679"/>
          <a:ext cx="2013190" cy="1156487"/>
        </a:xfrm>
        <a:prstGeom prst="roundRect">
          <a:avLst>
            <a:gd name="adj" fmla="val 1667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t-LT" sz="1000" kern="1200" dirty="0"/>
            <a:t>Asmuo, įgijęs socialinio darbuotojo padėjėjo ar lankomosios priežiūros darbuotojo kvalifikaciją pagal socialinio darbuotojo padėjėjo ar lankomosios priežiūros darbuotojo profesinio mokymosi programą, arba</a:t>
          </a:r>
        </a:p>
      </dsp:txBody>
      <dsp:txXfrm>
        <a:off x="1712652" y="77144"/>
        <a:ext cx="1900260" cy="1043557"/>
      </dsp:txXfrm>
    </dsp:sp>
    <dsp:sp modelId="{AAB34C79-8E57-4486-8E96-AA81763A5113}">
      <dsp:nvSpPr>
        <dsp:cNvPr id="0" name=""/>
        <dsp:cNvSpPr/>
      </dsp:nvSpPr>
      <dsp:spPr>
        <a:xfrm>
          <a:off x="3488883" y="130976"/>
          <a:ext cx="1201653" cy="934724"/>
        </a:xfrm>
        <a:prstGeom prst="rect">
          <a:avLst/>
        </a:prstGeom>
        <a:noFill/>
        <a:ln>
          <a:noFill/>
        </a:ln>
        <a:effectLst/>
      </dsp:spPr>
      <dsp:style>
        <a:lnRef idx="0">
          <a:scrgbClr r="0" g="0" b="0"/>
        </a:lnRef>
        <a:fillRef idx="0">
          <a:scrgbClr r="0" g="0" b="0"/>
        </a:fillRef>
        <a:effectRef idx="0">
          <a:scrgbClr r="0" g="0" b="0"/>
        </a:effectRef>
        <a:fontRef idx="minor"/>
      </dsp:style>
    </dsp:sp>
    <dsp:sp modelId="{9A59A25C-D4E0-4EC1-9C63-43014CDC1534}">
      <dsp:nvSpPr>
        <dsp:cNvPr id="0" name=""/>
        <dsp:cNvSpPr/>
      </dsp:nvSpPr>
      <dsp:spPr>
        <a:xfrm rot="5400000">
          <a:off x="3589016" y="2477425"/>
          <a:ext cx="981460" cy="111735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84E80F2-C70F-457E-9C16-B1672564AB08}">
      <dsp:nvSpPr>
        <dsp:cNvPr id="0" name=""/>
        <dsp:cNvSpPr/>
      </dsp:nvSpPr>
      <dsp:spPr>
        <a:xfrm>
          <a:off x="3112675" y="1319796"/>
          <a:ext cx="2084830" cy="1295809"/>
        </a:xfrm>
        <a:prstGeom prst="roundRect">
          <a:avLst>
            <a:gd name="adj" fmla="val 1667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lt-LT" sz="1100" kern="1200" dirty="0"/>
            <a:t>Asmuo, sveikatos apsaugos ministro nustatyta tvarka įgijęs slaugytojo padėjėjo kvalifikaciją ir socialinės apsaugos ir darbo ministro nustatyta tvarka išklausęs 40 akademinių valandų įžanginius mokymus, arba</a:t>
          </a:r>
        </a:p>
      </dsp:txBody>
      <dsp:txXfrm>
        <a:off x="3175943" y="1383064"/>
        <a:ext cx="1958294" cy="1169273"/>
      </dsp:txXfrm>
    </dsp:sp>
    <dsp:sp modelId="{AE61FEED-EA6F-4773-A2EA-35003FC673E2}">
      <dsp:nvSpPr>
        <dsp:cNvPr id="0" name=""/>
        <dsp:cNvSpPr/>
      </dsp:nvSpPr>
      <dsp:spPr>
        <a:xfrm>
          <a:off x="4981190" y="1499754"/>
          <a:ext cx="1201653" cy="934724"/>
        </a:xfrm>
        <a:prstGeom prst="rect">
          <a:avLst/>
        </a:prstGeom>
        <a:noFill/>
        <a:ln>
          <a:noFill/>
        </a:ln>
        <a:effectLst/>
      </dsp:spPr>
      <dsp:style>
        <a:lnRef idx="0">
          <a:scrgbClr r="0" g="0" b="0"/>
        </a:lnRef>
        <a:fillRef idx="0">
          <a:scrgbClr r="0" g="0" b="0"/>
        </a:fillRef>
        <a:effectRef idx="0">
          <a:scrgbClr r="0" g="0" b="0"/>
        </a:effectRef>
        <a:fontRef idx="minor"/>
      </dsp:style>
    </dsp:sp>
    <dsp:sp modelId="{DD09D050-6A5A-49F5-9FC1-C1F597E5D79A}">
      <dsp:nvSpPr>
        <dsp:cNvPr id="0" name=""/>
        <dsp:cNvSpPr/>
      </dsp:nvSpPr>
      <dsp:spPr>
        <a:xfrm>
          <a:off x="4569163" y="2688574"/>
          <a:ext cx="2055569" cy="1156487"/>
        </a:xfrm>
        <a:prstGeom prst="roundRect">
          <a:avLst>
            <a:gd name="adj" fmla="val 16670"/>
          </a:avLst>
        </a:prstGeom>
        <a:solidFill>
          <a:schemeClr val="accent1">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lt-LT" sz="1050" kern="1200" dirty="0"/>
            <a:t>Asmuo, socialinės apsaugos ir darbo ministro nustatyta tvarka išklausęs 40 akademinių valandų įžanginius mokymus, o pradėjęs dirbti per 12 mėn. – ne trumpesnius nei </a:t>
          </a:r>
          <a:r>
            <a:rPr lang="lt-LT" sz="1050" b="1" kern="1200" dirty="0">
              <a:solidFill>
                <a:srgbClr val="CCFF66"/>
              </a:solidFill>
            </a:rPr>
            <a:t>160 </a:t>
          </a:r>
          <a:r>
            <a:rPr lang="lt-LT" sz="1050" kern="1200" dirty="0"/>
            <a:t>akademinių valandų</a:t>
          </a:r>
          <a:r>
            <a:rPr lang="lt-LT" sz="1200" kern="1200" dirty="0"/>
            <a:t> </a:t>
          </a:r>
          <a:r>
            <a:rPr lang="lt-LT" sz="1050" kern="1200" dirty="0"/>
            <a:t>mokymus.</a:t>
          </a:r>
        </a:p>
      </dsp:txBody>
      <dsp:txXfrm>
        <a:off x="4625628" y="2745039"/>
        <a:ext cx="1942639" cy="104355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E4519-2906-48CE-985C-43E9F2D9EFEA}" type="datetimeFigureOut">
              <a:rPr lang="lt-LT" smtClean="0"/>
              <a:t>2022-08-01</a:t>
            </a:fld>
            <a:endParaRPr lang="lt-LT"/>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2</a:t>
            </a:fld>
            <a:endParaRPr lang="lt-LT">
              <a:solidFill>
                <a:prstClr val="black"/>
              </a:solidFill>
            </a:endParaRPr>
          </a:p>
        </p:txBody>
      </p:sp>
    </p:spTree>
    <p:extLst>
      <p:ext uri="{BB962C8B-B14F-4D97-AF65-F5344CB8AC3E}">
        <p14:creationId xmlns:p14="http://schemas.microsoft.com/office/powerpoint/2010/main" val="313948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11</a:t>
            </a:fld>
            <a:endParaRPr lang="lt-LT">
              <a:solidFill>
                <a:prstClr val="black"/>
              </a:solidFill>
            </a:endParaRPr>
          </a:p>
        </p:txBody>
      </p:sp>
    </p:spTree>
    <p:extLst>
      <p:ext uri="{BB962C8B-B14F-4D97-AF65-F5344CB8AC3E}">
        <p14:creationId xmlns:p14="http://schemas.microsoft.com/office/powerpoint/2010/main" val="351054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Individualios priežiūros darbuotojų pareigybės</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2022 m. – steigiamos pagalbai šeimoms,  kuriose yra vaikų iki 12 mėnesių arba vaikų su negalia iki 36 mėnesių, numatant, kad  1 individualios priežiūros darbuotojas teiktų pagalbą ne daugiau nei 4-5 šeimoms,</a:t>
            </a:r>
          </a:p>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2022 m. finansuojamos VB dotacijų savivaldybių biudžetams lėšomis naujai steigiamos nuo 2022-07-01, kompensuojamos išlaidos pareigybių, įsteigtų  2022 m. iki liepos 1 d. </a:t>
            </a: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12</a:t>
            </a:fld>
            <a:endParaRPr lang="lt-LT">
              <a:solidFill>
                <a:prstClr val="black"/>
              </a:solidFill>
            </a:endParaRPr>
          </a:p>
        </p:txBody>
      </p:sp>
    </p:spTree>
    <p:extLst>
      <p:ext uri="{BB962C8B-B14F-4D97-AF65-F5344CB8AC3E}">
        <p14:creationId xmlns:p14="http://schemas.microsoft.com/office/powerpoint/2010/main" val="17372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3</a:t>
            </a:fld>
            <a:endParaRPr lang="lt-LT">
              <a:solidFill>
                <a:prstClr val="black"/>
              </a:solidFill>
            </a:endParaRPr>
          </a:p>
        </p:txBody>
      </p:sp>
    </p:spTree>
    <p:extLst>
      <p:ext uri="{BB962C8B-B14F-4D97-AF65-F5344CB8AC3E}">
        <p14:creationId xmlns:p14="http://schemas.microsoft.com/office/powerpoint/2010/main" val="416398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4</a:t>
            </a:fld>
            <a:endParaRPr lang="lt-LT"/>
          </a:p>
        </p:txBody>
      </p:sp>
    </p:spTree>
    <p:extLst>
      <p:ext uri="{BB962C8B-B14F-4D97-AF65-F5344CB8AC3E}">
        <p14:creationId xmlns:p14="http://schemas.microsoft.com/office/powerpoint/2010/main" val="404311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5</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6</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7</a:t>
            </a:fld>
            <a:endParaRPr lang="lt-LT">
              <a:solidFill>
                <a:prstClr val="black"/>
              </a:solidFill>
            </a:endParaRPr>
          </a:p>
        </p:txBody>
      </p:sp>
    </p:spTree>
    <p:extLst>
      <p:ext uri="{BB962C8B-B14F-4D97-AF65-F5344CB8AC3E}">
        <p14:creationId xmlns:p14="http://schemas.microsoft.com/office/powerpoint/2010/main" val="35239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8</a:t>
            </a:fld>
            <a:endParaRPr lang="lt-LT"/>
          </a:p>
        </p:txBody>
      </p:sp>
    </p:spTree>
    <p:extLst>
      <p:ext uri="{BB962C8B-B14F-4D97-AF65-F5344CB8AC3E}">
        <p14:creationId xmlns:p14="http://schemas.microsoft.com/office/powerpoint/2010/main" val="238273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9</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10</a:t>
            </a:fld>
            <a:endParaRPr lang="lt-LT"/>
          </a:p>
        </p:txBody>
      </p:sp>
    </p:spTree>
    <p:extLst>
      <p:ext uri="{BB962C8B-B14F-4D97-AF65-F5344CB8AC3E}">
        <p14:creationId xmlns:p14="http://schemas.microsoft.com/office/powerpoint/2010/main" val="247386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2022-08-01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2022-08-01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2022-08-01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2022-08-01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2022-08-01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2022-08-01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2022-08-01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t>2022-08-01</a:t>
            </a:fld>
            <a:endParaRPr lang="lt-LT"/>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f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3"/>
            <a:ext cx="9144000" cy="4048125"/>
          </a:xfrm>
          <a:prstGeom prst="rect">
            <a:avLst/>
          </a:prstGeom>
        </p:spPr>
      </p:pic>
      <p:sp>
        <p:nvSpPr>
          <p:cNvPr id="3" name="TextBox 2"/>
          <p:cNvSpPr txBox="1"/>
          <p:nvPr/>
        </p:nvSpPr>
        <p:spPr>
          <a:xfrm>
            <a:off x="323528" y="952352"/>
            <a:ext cx="5661545" cy="1569660"/>
          </a:xfrm>
          <a:prstGeom prst="rect">
            <a:avLst/>
          </a:prstGeom>
          <a:noFill/>
        </p:spPr>
        <p:txBody>
          <a:bodyPr wrap="square" rtlCol="0">
            <a:spAutoFit/>
          </a:bodyPr>
          <a:lstStyle/>
          <a:p>
            <a:r>
              <a:rPr lang="lt-LT" sz="4800" b="1" dirty="0">
                <a:solidFill>
                  <a:schemeClr val="bg1"/>
                </a:solidFill>
              </a:rPr>
              <a:t>Pokyčiai socialinių</a:t>
            </a:r>
          </a:p>
          <a:p>
            <a:r>
              <a:rPr lang="lt-LT" sz="4800" b="1" dirty="0">
                <a:solidFill>
                  <a:schemeClr val="bg1"/>
                </a:solidFill>
              </a:rPr>
              <a:t>paslaugų srityje  </a:t>
            </a:r>
            <a:endParaRPr lang="lt-LT" sz="3600" b="1" dirty="0">
              <a:solidFill>
                <a:schemeClr val="bg1"/>
              </a:solidFill>
            </a:endParaRPr>
          </a:p>
        </p:txBody>
      </p:sp>
      <p:sp>
        <p:nvSpPr>
          <p:cNvPr id="6" name="TextBox 5"/>
          <p:cNvSpPr txBox="1"/>
          <p:nvPr/>
        </p:nvSpPr>
        <p:spPr>
          <a:xfrm rot="16200000">
            <a:off x="7157963" y="1727138"/>
            <a:ext cx="3176650" cy="292388"/>
          </a:xfrm>
          <a:prstGeom prst="rect">
            <a:avLst/>
          </a:prstGeom>
          <a:noFill/>
        </p:spPr>
        <p:txBody>
          <a:bodyPr wrap="square" rtlCol="0">
            <a:spAutoFit/>
          </a:bodyPr>
          <a:lstStyle/>
          <a:p>
            <a:pPr algn="ctr"/>
            <a:r>
              <a:rPr lang="lt-LT" sz="1300" dirty="0">
                <a:solidFill>
                  <a:schemeClr val="accent5"/>
                </a:solidFill>
              </a:rPr>
              <a:t>Liepa </a:t>
            </a:r>
            <a:r>
              <a:rPr lang="en-US" sz="1300" dirty="0">
                <a:solidFill>
                  <a:schemeClr val="accent5"/>
                </a:solidFill>
              </a:rPr>
              <a:t>20</a:t>
            </a:r>
            <a:r>
              <a:rPr lang="lt-LT" sz="1300" dirty="0">
                <a:solidFill>
                  <a:schemeClr val="accent5"/>
                </a:solidFill>
              </a:rPr>
              <a:t>22</a:t>
            </a:r>
            <a:endParaRPr lang="en-US" sz="1300" dirty="0">
              <a:solidFill>
                <a:schemeClr val="accent5"/>
              </a:solidFill>
            </a:endParaRPr>
          </a:p>
        </p:txBody>
      </p:sp>
      <p:pic>
        <p:nvPicPr>
          <p:cNvPr id="7" name="Paveikslėlis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155926"/>
            <a:ext cx="1982604" cy="518400"/>
          </a:xfrm>
          <a:prstGeom prst="rect">
            <a:avLst/>
          </a:prstGeom>
        </p:spPr>
      </p:pic>
    </p:spTree>
    <p:extLst>
      <p:ext uri="{BB962C8B-B14F-4D97-AF65-F5344CB8AC3E}">
        <p14:creationId xmlns:p14="http://schemas.microsoft.com/office/powerpoint/2010/main" val="395313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
            <a:ext cx="9612560" cy="1428750"/>
          </a:xfrm>
          <a:prstGeom prst="rect">
            <a:avLst/>
          </a:prstGeom>
        </p:spPr>
      </p:pic>
      <p:sp>
        <p:nvSpPr>
          <p:cNvPr id="2" name="TextBox 1"/>
          <p:cNvSpPr txBox="1"/>
          <p:nvPr/>
        </p:nvSpPr>
        <p:spPr>
          <a:xfrm>
            <a:off x="246161" y="483267"/>
            <a:ext cx="8897839" cy="584775"/>
          </a:xfrm>
          <a:prstGeom prst="rect">
            <a:avLst/>
          </a:prstGeom>
          <a:noFill/>
        </p:spPr>
        <p:txBody>
          <a:bodyPr wrap="square" rtlCol="0">
            <a:spAutoFit/>
          </a:bodyPr>
          <a:lstStyle/>
          <a:p>
            <a:pPr algn="ctr"/>
            <a:r>
              <a:rPr lang="lt-LT" sz="3200" b="1" dirty="0">
                <a:solidFill>
                  <a:schemeClr val="bg1"/>
                </a:solidFill>
              </a:rPr>
              <a:t>Socialinio darbuotojo prestižo stiprinimas</a:t>
            </a:r>
            <a:endParaRPr lang="en-US" sz="3200" b="1" dirty="0">
              <a:solidFill>
                <a:schemeClr val="bg1"/>
              </a:solidFill>
            </a:endParaRPr>
          </a:p>
        </p:txBody>
      </p:sp>
      <p:sp>
        <p:nvSpPr>
          <p:cNvPr id="3" name="TextBox 2">
            <a:extLst>
              <a:ext uri="{FF2B5EF4-FFF2-40B4-BE49-F238E27FC236}">
                <a16:creationId xmlns:a16="http://schemas.microsoft.com/office/drawing/2014/main" id="{3170551C-4DA7-44DE-8A18-5EB6726A7EB5}"/>
              </a:ext>
            </a:extLst>
          </p:cNvPr>
          <p:cNvSpPr txBox="1"/>
          <p:nvPr/>
        </p:nvSpPr>
        <p:spPr>
          <a:xfrm>
            <a:off x="539552" y="1635646"/>
            <a:ext cx="8064895" cy="3046988"/>
          </a:xfrm>
          <a:prstGeom prst="rect">
            <a:avLst/>
          </a:prstGeom>
          <a:noFill/>
        </p:spPr>
        <p:txBody>
          <a:bodyPr wrap="square" rtlCol="0">
            <a:spAutoFit/>
          </a:bodyPr>
          <a:lstStyle/>
          <a:p>
            <a:pPr marL="342900" indent="-342900">
              <a:buFont typeface="Courier New" panose="02070309020205020404" pitchFamily="49" charset="0"/>
              <a:buChar char="o"/>
            </a:pPr>
            <a:r>
              <a:rPr lang="lt-LT" sz="2400" dirty="0"/>
              <a:t>Socialinis darbuotojas visose socialinio darbo įgyvendinimo srityse dirba tik socialinį darbą;</a:t>
            </a:r>
          </a:p>
          <a:p>
            <a:pPr marL="342900" indent="-342900">
              <a:buFont typeface="Courier New" panose="02070309020205020404" pitchFamily="49" charset="0"/>
              <a:buChar char="o"/>
            </a:pPr>
            <a:r>
              <a:rPr lang="lt-LT" sz="2400" dirty="0" err="1"/>
              <a:t>Destigmatizacija</a:t>
            </a:r>
            <a:r>
              <a:rPr lang="lt-LT" sz="2400" dirty="0"/>
              <a:t> – socialinis darbuotojas nėra atsakingas už klientų priimtus sprendimus ir tų sprendimų pasekmes;</a:t>
            </a:r>
          </a:p>
          <a:p>
            <a:pPr marL="342900" indent="-342900">
              <a:buFont typeface="Courier New" panose="02070309020205020404" pitchFamily="49" charset="0"/>
              <a:buChar char="o"/>
            </a:pPr>
            <a:r>
              <a:rPr lang="lt-LT" sz="2400" dirty="0"/>
              <a:t>Saugumo didinimas – su agresyviai besielgiančiais klientais socialinis darbuotojas gali dirbti tik komandoje.</a:t>
            </a:r>
          </a:p>
        </p:txBody>
      </p:sp>
    </p:spTree>
    <p:extLst>
      <p:ext uri="{BB962C8B-B14F-4D97-AF65-F5344CB8AC3E}">
        <p14:creationId xmlns:p14="http://schemas.microsoft.com/office/powerpoint/2010/main" val="75805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07504" y="483267"/>
            <a:ext cx="8331121" cy="523220"/>
          </a:xfrm>
          <a:prstGeom prst="rect">
            <a:avLst/>
          </a:prstGeom>
          <a:noFill/>
        </p:spPr>
        <p:txBody>
          <a:bodyPr wrap="square" rtlCol="0">
            <a:spAutoFit/>
          </a:bodyPr>
          <a:lstStyle/>
          <a:p>
            <a:pPr algn="ctr"/>
            <a:r>
              <a:rPr lang="lt-LT" sz="2800" b="1" dirty="0">
                <a:solidFill>
                  <a:prstClr val="white"/>
                </a:solidFill>
              </a:rPr>
              <a:t>Profesinės kompetencijos tobulinimas</a:t>
            </a:r>
            <a:endParaRPr lang="en-US" sz="2800" b="1" dirty="0">
              <a:solidFill>
                <a:prstClr val="white"/>
              </a:solidFill>
            </a:endParaRPr>
          </a:p>
        </p:txBody>
      </p:sp>
      <p:graphicFrame>
        <p:nvGraphicFramePr>
          <p:cNvPr id="3" name="Diagrama 2"/>
          <p:cNvGraphicFramePr/>
          <p:nvPr/>
        </p:nvGraphicFramePr>
        <p:xfrm>
          <a:off x="1115616" y="1131590"/>
          <a:ext cx="6336704" cy="4011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23528" y="1428750"/>
            <a:ext cx="8208912" cy="1107996"/>
          </a:xfrm>
          <a:prstGeom prst="rect">
            <a:avLst/>
          </a:prstGeom>
          <a:noFill/>
        </p:spPr>
        <p:txBody>
          <a:bodyPr wrap="square" rtlCol="0">
            <a:spAutoFit/>
          </a:bodyPr>
          <a:lstStyle/>
          <a:p>
            <a:pPr algn="just"/>
            <a:r>
              <a:rPr lang="lt-LT" b="1" i="1" u="sng" dirty="0" err="1">
                <a:solidFill>
                  <a:srgbClr val="0070C0"/>
                </a:solidFill>
              </a:rPr>
              <a:t>Supervizija</a:t>
            </a:r>
            <a:r>
              <a:rPr lang="lt-LT" sz="1600" b="1" dirty="0"/>
              <a:t> </a:t>
            </a:r>
            <a:r>
              <a:rPr lang="lt-LT" sz="1600" dirty="0"/>
              <a:t>- darbuotojų ir (ar) socialinių paslaugų įstaigų </a:t>
            </a:r>
            <a:r>
              <a:rPr lang="lt-LT" sz="1600" i="1" dirty="0"/>
              <a:t>konsultavimas profesinių santykių klausimais</a:t>
            </a:r>
            <a:r>
              <a:rPr lang="lt-LT" sz="1600" dirty="0"/>
              <a:t>, siekiant tobulinti darbuotojų profesinę kompetenciją ir (ar) socialinių paslaugų įstaigos veiklą. </a:t>
            </a:r>
            <a:r>
              <a:rPr lang="lt-LT" sz="1600" dirty="0" err="1"/>
              <a:t>Supervizija</a:t>
            </a:r>
            <a:r>
              <a:rPr lang="lt-LT" sz="1600" dirty="0"/>
              <a:t> gali būti vykdoma individualiai arba grupėse.  </a:t>
            </a:r>
          </a:p>
        </p:txBody>
      </p:sp>
      <p:graphicFrame>
        <p:nvGraphicFramePr>
          <p:cNvPr id="5" name="Diagrama 4">
            <a:extLst>
              <a:ext uri="{FF2B5EF4-FFF2-40B4-BE49-F238E27FC236}">
                <a16:creationId xmlns:a16="http://schemas.microsoft.com/office/drawing/2014/main" id="{C6905065-4857-4CE4-B399-D8205BDD0C95}"/>
              </a:ext>
            </a:extLst>
          </p:cNvPr>
          <p:cNvGraphicFramePr/>
          <p:nvPr>
            <p:extLst>
              <p:ext uri="{D42A27DB-BD31-4B8C-83A1-F6EECF244321}">
                <p14:modId xmlns:p14="http://schemas.microsoft.com/office/powerpoint/2010/main" val="3529004987"/>
              </p:ext>
            </p:extLst>
          </p:nvPr>
        </p:nvGraphicFramePr>
        <p:xfrm>
          <a:off x="1115616" y="2536746"/>
          <a:ext cx="6696744" cy="26067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0008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95536" y="1347614"/>
            <a:ext cx="3312367" cy="3384376"/>
          </a:xfrm>
        </p:spPr>
        <p:txBody>
          <a:bodyPr>
            <a:noAutofit/>
          </a:bodyPr>
          <a:lstStyle/>
          <a:p>
            <a:pPr marL="0" indent="0">
              <a:buNone/>
            </a:pPr>
            <a:r>
              <a:rPr lang="lt-LT" sz="1700" dirty="0">
                <a:solidFill>
                  <a:srgbClr val="0070C0"/>
                </a:solidFill>
              </a:rPr>
              <a:t>Individualios</a:t>
            </a:r>
          </a:p>
          <a:p>
            <a:pPr marL="0" indent="0">
              <a:buNone/>
            </a:pPr>
            <a:r>
              <a:rPr lang="lt-LT" sz="1700" dirty="0">
                <a:solidFill>
                  <a:srgbClr val="0070C0"/>
                </a:solidFill>
              </a:rPr>
              <a:t>priežiūros darbuotojas </a:t>
            </a:r>
            <a:r>
              <a:rPr lang="lt-LT" sz="1700" dirty="0"/>
              <a:t>- kvalifikacinius reikalavimus atitinkantis asmuo, profesinėje veikloje besivadovaujantis socialinių paslaugų valdymo, skyrimo ir teikimo principais, dirbantis socialinių paslaugų įstaigoje ir teikiantis socialines paslaugas pagal individualius asmens poreikius (įskaitant socialines paslaugas, kurios apima pagalbą, užtikrinant </a:t>
            </a:r>
            <a:r>
              <a:rPr lang="lt-LT" sz="1700" b="1" u="sng" dirty="0"/>
              <a:t>asmens higieną</a:t>
            </a:r>
            <a:r>
              <a:rPr lang="lt-LT" sz="1700" dirty="0"/>
              <a:t>). </a:t>
            </a:r>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8" y="-452586"/>
            <a:ext cx="9612560" cy="1944216"/>
          </a:xfrm>
          <a:prstGeom prst="rect">
            <a:avLst/>
          </a:prstGeom>
        </p:spPr>
      </p:pic>
      <p:sp>
        <p:nvSpPr>
          <p:cNvPr id="6" name="TextBox 5"/>
          <p:cNvSpPr txBox="1"/>
          <p:nvPr/>
        </p:nvSpPr>
        <p:spPr>
          <a:xfrm>
            <a:off x="199657" y="123478"/>
            <a:ext cx="8897839" cy="523220"/>
          </a:xfrm>
          <a:prstGeom prst="rect">
            <a:avLst/>
          </a:prstGeom>
          <a:noFill/>
        </p:spPr>
        <p:txBody>
          <a:bodyPr wrap="square" rtlCol="0">
            <a:spAutoFit/>
          </a:bodyPr>
          <a:lstStyle/>
          <a:p>
            <a:pPr algn="ctr"/>
            <a:r>
              <a:rPr lang="lt-LT" sz="2800" b="1" dirty="0">
                <a:solidFill>
                  <a:prstClr val="white"/>
                </a:solidFill>
              </a:rPr>
              <a:t>Individualios priežiūros darbuotojas</a:t>
            </a:r>
            <a:endParaRPr lang="en-US" sz="2800" b="1" dirty="0">
              <a:solidFill>
                <a:prstClr val="white"/>
              </a:solidFill>
            </a:endParaRPr>
          </a:p>
        </p:txBody>
      </p:sp>
      <p:graphicFrame>
        <p:nvGraphicFramePr>
          <p:cNvPr id="7" name="Diagrama 6"/>
          <p:cNvGraphicFramePr/>
          <p:nvPr>
            <p:extLst>
              <p:ext uri="{D42A27DB-BD31-4B8C-83A1-F6EECF244321}">
                <p14:modId xmlns:p14="http://schemas.microsoft.com/office/powerpoint/2010/main" val="3417660972"/>
              </p:ext>
            </p:extLst>
          </p:nvPr>
        </p:nvGraphicFramePr>
        <p:xfrm>
          <a:off x="1835696" y="1131590"/>
          <a:ext cx="8280920" cy="3865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50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3518"/>
            <a:ext cx="9144000" cy="3214687"/>
          </a:xfrm>
          <a:prstGeom prst="rect">
            <a:avLst/>
          </a:prstGeom>
        </p:spPr>
      </p:pic>
      <p:pic>
        <p:nvPicPr>
          <p:cNvPr id="2" name="Paveikslėlis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088" y="4227934"/>
            <a:ext cx="460381" cy="519310"/>
          </a:xfrm>
          <a:prstGeom prst="rect">
            <a:avLst/>
          </a:prstGeom>
        </p:spPr>
      </p:pic>
      <p:pic>
        <p:nvPicPr>
          <p:cNvPr id="3" name="Paveikslėlis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6077"/>
            <a:ext cx="9144000" cy="123825"/>
          </a:xfrm>
          <a:prstGeom prst="rect">
            <a:avLst/>
          </a:prstGeom>
        </p:spPr>
      </p:pic>
    </p:spTree>
    <p:extLst>
      <p:ext uri="{BB962C8B-B14F-4D97-AF65-F5344CB8AC3E}">
        <p14:creationId xmlns:p14="http://schemas.microsoft.com/office/powerpoint/2010/main" val="77824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07504" y="483267"/>
            <a:ext cx="8331121" cy="461665"/>
          </a:xfrm>
          <a:prstGeom prst="rect">
            <a:avLst/>
          </a:prstGeom>
          <a:noFill/>
        </p:spPr>
        <p:txBody>
          <a:bodyPr wrap="square" rtlCol="0">
            <a:spAutoFit/>
          </a:bodyPr>
          <a:lstStyle/>
          <a:p>
            <a:pPr algn="ctr"/>
            <a:r>
              <a:rPr lang="lt-LT" sz="2400" b="1" dirty="0">
                <a:solidFill>
                  <a:prstClr val="white"/>
                </a:solidFill>
              </a:rPr>
              <a:t>Socialinių paslaugų valdymo, skyrimo ir teikimo principai</a:t>
            </a:r>
            <a:endParaRPr lang="en-US" sz="2400" b="1" dirty="0">
              <a:solidFill>
                <a:prstClr val="white"/>
              </a:solidFill>
            </a:endParaRPr>
          </a:p>
        </p:txBody>
      </p:sp>
      <p:sp>
        <p:nvSpPr>
          <p:cNvPr id="6" name="TextBox 5"/>
          <p:cNvSpPr txBox="1"/>
          <p:nvPr/>
        </p:nvSpPr>
        <p:spPr>
          <a:xfrm>
            <a:off x="323528" y="1203598"/>
            <a:ext cx="3528392" cy="2308324"/>
          </a:xfrm>
          <a:prstGeom prst="rect">
            <a:avLst/>
          </a:prstGeom>
          <a:noFill/>
        </p:spPr>
        <p:txBody>
          <a:bodyPr wrap="square" rtlCol="0">
            <a:spAutoFit/>
          </a:bodyPr>
          <a:lstStyle/>
          <a:p>
            <a:pPr marL="342900" indent="-342900">
              <a:buAutoNum type="arabicParenR"/>
            </a:pPr>
            <a:r>
              <a:rPr lang="lt-LT" b="1" dirty="0">
                <a:solidFill>
                  <a:srgbClr val="0070C0"/>
                </a:solidFill>
              </a:rPr>
              <a:t>Bendradarbiavimo</a:t>
            </a:r>
          </a:p>
          <a:p>
            <a:pPr marL="342900" indent="-342900">
              <a:buAutoNum type="arabicParenR"/>
            </a:pPr>
            <a:r>
              <a:rPr lang="lt-LT" b="1" dirty="0">
                <a:solidFill>
                  <a:srgbClr val="0070C0"/>
                </a:solidFill>
              </a:rPr>
              <a:t>Dalyvavimo</a:t>
            </a:r>
          </a:p>
          <a:p>
            <a:pPr marL="342900" indent="-342900">
              <a:buAutoNum type="arabicParenR"/>
            </a:pPr>
            <a:r>
              <a:rPr lang="lt-LT" b="1" dirty="0">
                <a:solidFill>
                  <a:srgbClr val="0070C0"/>
                </a:solidFill>
              </a:rPr>
              <a:t>Kompleksiškumo</a:t>
            </a:r>
          </a:p>
          <a:p>
            <a:pPr marL="342900" indent="-342900">
              <a:buAutoNum type="arabicParenR"/>
            </a:pPr>
            <a:r>
              <a:rPr lang="lt-LT" b="1" dirty="0">
                <a:solidFill>
                  <a:srgbClr val="0070C0"/>
                </a:solidFill>
              </a:rPr>
              <a:t>Prieinamumo</a:t>
            </a:r>
          </a:p>
          <a:p>
            <a:pPr marL="342900" indent="-342900">
              <a:buAutoNum type="arabicParenR"/>
            </a:pPr>
            <a:r>
              <a:rPr lang="lt-LT" b="1" dirty="0">
                <a:solidFill>
                  <a:srgbClr val="0070C0"/>
                </a:solidFill>
              </a:rPr>
              <a:t>Socialinio teisingumo</a:t>
            </a:r>
          </a:p>
          <a:p>
            <a:pPr marL="342900" indent="-342900">
              <a:buAutoNum type="arabicParenR"/>
            </a:pPr>
            <a:r>
              <a:rPr lang="lt-LT" b="1" dirty="0">
                <a:solidFill>
                  <a:srgbClr val="0070C0"/>
                </a:solidFill>
              </a:rPr>
              <a:t>Tinkamumo</a:t>
            </a:r>
          </a:p>
          <a:p>
            <a:pPr marL="342900" indent="-342900">
              <a:buAutoNum type="arabicParenR"/>
            </a:pPr>
            <a:r>
              <a:rPr lang="lt-LT" b="1" dirty="0">
                <a:solidFill>
                  <a:srgbClr val="0070C0"/>
                </a:solidFill>
              </a:rPr>
              <a:t>Veiksmingumo</a:t>
            </a:r>
          </a:p>
          <a:p>
            <a:pPr marL="342900" indent="-342900">
              <a:buAutoNum type="arabicParenR"/>
            </a:pPr>
            <a:r>
              <a:rPr lang="lt-LT" b="1" dirty="0">
                <a:solidFill>
                  <a:srgbClr val="0070C0"/>
                </a:solidFill>
              </a:rPr>
              <a:t>Visapusiškumo </a:t>
            </a:r>
          </a:p>
        </p:txBody>
      </p:sp>
      <p:sp>
        <p:nvSpPr>
          <p:cNvPr id="7" name="TextBox 6"/>
          <p:cNvSpPr txBox="1"/>
          <p:nvPr/>
        </p:nvSpPr>
        <p:spPr>
          <a:xfrm>
            <a:off x="3203848" y="1203598"/>
            <a:ext cx="5234777" cy="3570208"/>
          </a:xfrm>
          <a:prstGeom prst="rect">
            <a:avLst/>
          </a:prstGeom>
          <a:noFill/>
        </p:spPr>
        <p:txBody>
          <a:bodyPr wrap="square" rtlCol="0">
            <a:spAutoFit/>
          </a:bodyPr>
          <a:lstStyle/>
          <a:p>
            <a:r>
              <a:rPr lang="lt-LT" sz="1600" b="1" dirty="0">
                <a:solidFill>
                  <a:srgbClr val="00B050"/>
                </a:solidFill>
              </a:rPr>
              <a:t>9) </a:t>
            </a:r>
            <a:r>
              <a:rPr lang="lt-LT" sz="1600" b="1" u="sng" dirty="0">
                <a:solidFill>
                  <a:srgbClr val="00B050"/>
                </a:solidFill>
              </a:rPr>
              <a:t>Įgalinimo.</a:t>
            </a:r>
            <a:r>
              <a:rPr lang="lt-LT" sz="1600" b="1" dirty="0">
                <a:solidFill>
                  <a:srgbClr val="00B050"/>
                </a:solidFill>
              </a:rPr>
              <a:t> </a:t>
            </a:r>
            <a:r>
              <a:rPr lang="lt-LT" sz="1200" dirty="0">
                <a:solidFill>
                  <a:srgbClr val="00B050"/>
                </a:solidFill>
                <a:effectLst/>
                <a:ea typeface="Times New Roman" panose="02020603050405020304" pitchFamily="18" charset="0"/>
              </a:rPr>
              <a:t>Teikiant socialines paslaugas, dirbama su asmeniu (šeima) ir jo aplinka, siekiant skatinti asmens (šeimos) iniciatyvumą, priimant sprendimus ir sąmoningai prisiimant už juos atsakomybę</a:t>
            </a:r>
            <a:r>
              <a:rPr lang="en-US" sz="1200" dirty="0">
                <a:solidFill>
                  <a:srgbClr val="00B050"/>
                </a:solidFill>
                <a:effectLst/>
                <a:ea typeface="Times New Roman" panose="02020603050405020304" pitchFamily="18" charset="0"/>
              </a:rPr>
              <a:t>.</a:t>
            </a:r>
          </a:p>
          <a:p>
            <a:r>
              <a:rPr lang="lt-LT" sz="1600" b="1" dirty="0">
                <a:solidFill>
                  <a:srgbClr val="00B050"/>
                </a:solidFill>
              </a:rPr>
              <a:t>10) </a:t>
            </a:r>
            <a:r>
              <a:rPr lang="lt-LT" sz="1600" b="1" u="sng" dirty="0">
                <a:solidFill>
                  <a:srgbClr val="00B050"/>
                </a:solidFill>
              </a:rPr>
              <a:t>Subsidiarumo.</a:t>
            </a:r>
            <a:r>
              <a:rPr lang="lt-LT" sz="1600" dirty="0">
                <a:effectLst/>
                <a:latin typeface="Times New Roman" panose="02020603050405020304" pitchFamily="18" charset="0"/>
                <a:ea typeface="Times New Roman" panose="02020603050405020304" pitchFamily="18" charset="0"/>
              </a:rPr>
              <a:t> </a:t>
            </a:r>
            <a:r>
              <a:rPr lang="lt-LT" sz="1200" dirty="0">
                <a:solidFill>
                  <a:srgbClr val="00B050"/>
                </a:solidFill>
                <a:effectLst/>
                <a:ea typeface="Times New Roman" panose="02020603050405020304" pitchFamily="18" charset="0"/>
              </a:rPr>
              <a:t>Valdant, skiriant ir teikiant socialines paslaugas, laikomasi subsidiarumo principo, kuriuo vadovaujantis pagalba organizuojama taip, kad valstybės ir (ar) savivaldybių institucijų rūpestis būtų nukreiptas į įgalinančios aplinkos kūrimą socialinių paslaugų teikėjų ir asmenų, šeimų, bendruomenių visaverčiam funkcionavimui, gerbiant, skatinant ir padedant išlaikyti asmens, šeimos, bendruomenės orumą, iniciatyvą ir solidarumą, neperimant atsakomybių ir užduočių, kurias gali atlikti pats asmuo, pati šeima, pati bendruomenė.</a:t>
            </a:r>
          </a:p>
          <a:p>
            <a:r>
              <a:rPr lang="lt-LT" sz="1600" b="1" dirty="0">
                <a:solidFill>
                  <a:srgbClr val="00B050"/>
                </a:solidFill>
                <a:ea typeface="Times New Roman" panose="02020603050405020304" pitchFamily="18" charset="0"/>
              </a:rPr>
              <a:t>11) </a:t>
            </a:r>
            <a:r>
              <a:rPr lang="lt-LT" sz="1600" b="1" u="sng" dirty="0">
                <a:solidFill>
                  <a:srgbClr val="00B050"/>
                </a:solidFill>
                <a:ea typeface="Times New Roman" panose="02020603050405020304" pitchFamily="18" charset="0"/>
              </a:rPr>
              <a:t>Asmens garbės ir orumo apsaugos. </a:t>
            </a:r>
            <a:r>
              <a:rPr lang="lt-LT" sz="1200" dirty="0">
                <a:solidFill>
                  <a:srgbClr val="00B050"/>
                </a:solidFill>
                <a:ea typeface="Times New Roman" panose="02020603050405020304" pitchFamily="18" charset="0"/>
              </a:rPr>
              <a:t>Socialinių paslaugų srities darbuotojas gerbia kiekvieno (-</a:t>
            </a:r>
            <a:r>
              <a:rPr lang="lt-LT" sz="1200" dirty="0" err="1">
                <a:solidFill>
                  <a:srgbClr val="00B050"/>
                </a:solidFill>
                <a:ea typeface="Times New Roman" panose="02020603050405020304" pitchFamily="18" charset="0"/>
              </a:rPr>
              <a:t>os</a:t>
            </a:r>
            <a:r>
              <a:rPr lang="lt-LT" sz="1200" dirty="0">
                <a:solidFill>
                  <a:srgbClr val="00B050"/>
                </a:solidFill>
                <a:ea typeface="Times New Roman" panose="02020603050405020304" pitchFamily="18" charset="0"/>
              </a:rPr>
              <a:t>) asmens (šeimos) teisę į laisvą apsisprendimą dėl socialinių paslaugų asmeniui (šeimai), pripažįsta visus (-</a:t>
            </a:r>
            <a:r>
              <a:rPr lang="lt-LT" sz="1200" dirty="0" err="1">
                <a:solidFill>
                  <a:srgbClr val="00B050"/>
                </a:solidFill>
                <a:ea typeface="Times New Roman" panose="02020603050405020304" pitchFamily="18" charset="0"/>
              </a:rPr>
              <a:t>as</a:t>
            </a:r>
            <a:r>
              <a:rPr lang="lt-LT" sz="1200" dirty="0">
                <a:solidFill>
                  <a:srgbClr val="00B050"/>
                </a:solidFill>
                <a:ea typeface="Times New Roman" panose="02020603050405020304" pitchFamily="18" charset="0"/>
              </a:rPr>
              <a:t>) asmenis (šeimas), kuriems (-</a:t>
            </a:r>
            <a:r>
              <a:rPr lang="lt-LT" sz="1200" dirty="0" err="1">
                <a:solidFill>
                  <a:srgbClr val="00B050"/>
                </a:solidFill>
                <a:ea typeface="Times New Roman" panose="02020603050405020304" pitchFamily="18" charset="0"/>
              </a:rPr>
              <a:t>ioms</a:t>
            </a:r>
            <a:r>
              <a:rPr lang="lt-LT" sz="1200" dirty="0">
                <a:solidFill>
                  <a:srgbClr val="00B050"/>
                </a:solidFill>
                <a:ea typeface="Times New Roman" panose="02020603050405020304" pitchFamily="18" charset="0"/>
              </a:rPr>
              <a:t>) reikia jo pagalbos, nepaisydamas lyties, rasės, tautybės, pilietybės, kalbos, kilmės, socialinės padėties, tikėjimo, įsitikinimų ar pažiūrų, amžiaus, lytinės orientacijos, negalios, etninės priklausomybės, religijos ir kt.</a:t>
            </a:r>
            <a:r>
              <a:rPr lang="en-US" sz="1200" dirty="0">
                <a:solidFill>
                  <a:srgbClr val="00B050"/>
                </a:solidFill>
                <a:effectLst/>
                <a:ea typeface="Times New Roman" panose="02020603050405020304" pitchFamily="18" charset="0"/>
              </a:rPr>
              <a:t> </a:t>
            </a:r>
            <a:endParaRPr lang="lt-LT" sz="1200" dirty="0">
              <a:solidFill>
                <a:srgbClr val="00B050"/>
              </a:solidFill>
            </a:endParaRPr>
          </a:p>
        </p:txBody>
      </p:sp>
    </p:spTree>
    <p:extLst>
      <p:ext uri="{BB962C8B-B14F-4D97-AF65-F5344CB8AC3E}">
        <p14:creationId xmlns:p14="http://schemas.microsoft.com/office/powerpoint/2010/main" val="369510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07504" y="483267"/>
            <a:ext cx="8331121" cy="646331"/>
          </a:xfrm>
          <a:prstGeom prst="rect">
            <a:avLst/>
          </a:prstGeom>
          <a:noFill/>
        </p:spPr>
        <p:txBody>
          <a:bodyPr wrap="square" rtlCol="0">
            <a:spAutoFit/>
          </a:bodyPr>
          <a:lstStyle/>
          <a:p>
            <a:pPr algn="ctr"/>
            <a:r>
              <a:rPr lang="lt-LT" sz="3600" b="1" dirty="0">
                <a:solidFill>
                  <a:prstClr val="white"/>
                </a:solidFill>
              </a:rPr>
              <a:t>Socialinės paslaugos</a:t>
            </a:r>
            <a:endParaRPr lang="en-US" sz="3600" b="1" dirty="0">
              <a:solidFill>
                <a:prstClr val="white"/>
              </a:solidFill>
            </a:endParaRPr>
          </a:p>
        </p:txBody>
      </p:sp>
      <p:graphicFrame>
        <p:nvGraphicFramePr>
          <p:cNvPr id="3" name="Diagrama 2"/>
          <p:cNvGraphicFramePr/>
          <p:nvPr/>
        </p:nvGraphicFramePr>
        <p:xfrm>
          <a:off x="1115616" y="1131590"/>
          <a:ext cx="6336704" cy="4011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23528" y="1428750"/>
            <a:ext cx="8208912" cy="1477328"/>
          </a:xfrm>
          <a:prstGeom prst="rect">
            <a:avLst/>
          </a:prstGeom>
          <a:noFill/>
        </p:spPr>
        <p:txBody>
          <a:bodyPr wrap="square" rtlCol="0">
            <a:spAutoFit/>
          </a:bodyPr>
          <a:lstStyle/>
          <a:p>
            <a:pPr algn="just"/>
            <a:r>
              <a:rPr lang="lt-LT" b="1" dirty="0"/>
              <a:t>Patikslintas </a:t>
            </a:r>
            <a:r>
              <a:rPr lang="lt-LT" b="1" dirty="0">
                <a:solidFill>
                  <a:schemeClr val="accent1">
                    <a:lumMod val="60000"/>
                    <a:lumOff val="40000"/>
                  </a:schemeClr>
                </a:solidFill>
              </a:rPr>
              <a:t>socialinių paslaugų </a:t>
            </a:r>
            <a:r>
              <a:rPr lang="lt-LT" b="1" dirty="0"/>
              <a:t>tikslas </a:t>
            </a:r>
            <a:r>
              <a:rPr lang="lt-LT" dirty="0"/>
              <a:t>– </a:t>
            </a:r>
            <a:r>
              <a:rPr lang="lt-LT" sz="1800" dirty="0">
                <a:solidFill>
                  <a:srgbClr val="0070C0"/>
                </a:solidFill>
                <a:effectLst/>
                <a:ea typeface="Times New Roman" panose="02020603050405020304" pitchFamily="18" charset="0"/>
              </a:rPr>
              <a:t>padėti asmeniui (šeimai) ir (ar) bendruomenei išvengti socialinių problemų ir (ar) socialinės rizikos atsiradimo, </a:t>
            </a:r>
            <a:r>
              <a:rPr lang="lt-LT" sz="1800" dirty="0">
                <a:effectLst/>
                <a:ea typeface="Times New Roman" panose="02020603050405020304" pitchFamily="18" charset="0"/>
              </a:rPr>
              <a:t>sudaryti sąlygas asmeniui (šeimai) ugdyti ir (ar) stiprinti gebėjimus savarankiškai spręsti socialines problemas, palaikyti socialinius ryšius su visuomene, taip pat padėti didinti socialinę </a:t>
            </a:r>
            <a:r>
              <a:rPr lang="lt-LT" sz="1800" dirty="0" err="1">
                <a:effectLst/>
                <a:ea typeface="Times New Roman" panose="02020603050405020304" pitchFamily="18" charset="0"/>
              </a:rPr>
              <a:t>įtrauktį</a:t>
            </a:r>
            <a:r>
              <a:rPr lang="lt-LT" sz="1800" dirty="0">
                <a:effectLst/>
                <a:ea typeface="Times New Roman" panose="02020603050405020304" pitchFamily="18" charset="0"/>
              </a:rPr>
              <a:t>.  </a:t>
            </a:r>
            <a:endParaRPr lang="lt-LT" sz="1600" b="1" dirty="0"/>
          </a:p>
        </p:txBody>
      </p:sp>
      <p:pic>
        <p:nvPicPr>
          <p:cNvPr id="9" name="Paveikslėlis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644" y="3001914"/>
            <a:ext cx="3320708" cy="2018108"/>
          </a:xfrm>
          <a:prstGeom prst="rect">
            <a:avLst/>
          </a:prstGeom>
        </p:spPr>
      </p:pic>
    </p:spTree>
    <p:extLst>
      <p:ext uri="{BB962C8B-B14F-4D97-AF65-F5344CB8AC3E}">
        <p14:creationId xmlns:p14="http://schemas.microsoft.com/office/powerpoint/2010/main" val="295048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612560" cy="1428750"/>
          </a:xfrm>
          <a:prstGeom prst="rect">
            <a:avLst/>
          </a:prstGeom>
        </p:spPr>
      </p:pic>
      <p:sp>
        <p:nvSpPr>
          <p:cNvPr id="2" name="TextBox 1"/>
          <p:cNvSpPr txBox="1"/>
          <p:nvPr/>
        </p:nvSpPr>
        <p:spPr>
          <a:xfrm>
            <a:off x="246161" y="483267"/>
            <a:ext cx="8897839" cy="584775"/>
          </a:xfrm>
          <a:prstGeom prst="rect">
            <a:avLst/>
          </a:prstGeom>
          <a:noFill/>
        </p:spPr>
        <p:txBody>
          <a:bodyPr wrap="square" rtlCol="0">
            <a:spAutoFit/>
          </a:bodyPr>
          <a:lstStyle/>
          <a:p>
            <a:pPr algn="ctr"/>
            <a:r>
              <a:rPr lang="lt-LT" sz="3200" b="1" dirty="0">
                <a:solidFill>
                  <a:schemeClr val="bg1"/>
                </a:solidFill>
              </a:rPr>
              <a:t>Socialinių paslaugų aprėpties didinimas</a:t>
            </a:r>
            <a:endParaRPr lang="en-US" sz="3200" b="1" dirty="0">
              <a:solidFill>
                <a:schemeClr val="bg1"/>
              </a:solidFill>
            </a:endParaRPr>
          </a:p>
        </p:txBody>
      </p:sp>
      <p:sp>
        <p:nvSpPr>
          <p:cNvPr id="6" name="TextBox 5"/>
          <p:cNvSpPr txBox="1"/>
          <p:nvPr/>
        </p:nvSpPr>
        <p:spPr>
          <a:xfrm>
            <a:off x="1043607" y="1491630"/>
            <a:ext cx="7056786" cy="461665"/>
          </a:xfrm>
          <a:prstGeom prst="rect">
            <a:avLst/>
          </a:prstGeom>
          <a:noFill/>
        </p:spPr>
        <p:txBody>
          <a:bodyPr wrap="square" rtlCol="0">
            <a:spAutoFit/>
          </a:bodyPr>
          <a:lstStyle/>
          <a:p>
            <a:pPr marL="285750" indent="-285750">
              <a:buSzPct val="75000"/>
              <a:buBlip>
                <a:blip r:embed="rId4"/>
              </a:buBlip>
            </a:pPr>
            <a:endParaRPr lang="lt-LT" sz="2400" dirty="0"/>
          </a:p>
        </p:txBody>
      </p:sp>
      <p:sp>
        <p:nvSpPr>
          <p:cNvPr id="5" name="TextBox 4">
            <a:extLst>
              <a:ext uri="{FF2B5EF4-FFF2-40B4-BE49-F238E27FC236}">
                <a16:creationId xmlns:a16="http://schemas.microsoft.com/office/drawing/2014/main" id="{2B9B73DF-A020-4FB8-ABF9-A14750457275}"/>
              </a:ext>
            </a:extLst>
          </p:cNvPr>
          <p:cNvSpPr txBox="1"/>
          <p:nvPr/>
        </p:nvSpPr>
        <p:spPr>
          <a:xfrm>
            <a:off x="246161" y="1347614"/>
            <a:ext cx="8502303" cy="3662541"/>
          </a:xfrm>
          <a:prstGeom prst="rect">
            <a:avLst/>
          </a:prstGeom>
          <a:noFill/>
        </p:spPr>
        <p:txBody>
          <a:bodyPr wrap="square" rtlCol="0">
            <a:spAutoFit/>
          </a:bodyPr>
          <a:lstStyle/>
          <a:p>
            <a:r>
              <a:rPr lang="lt-LT" dirty="0"/>
              <a:t>Nauja socialinių paslaugų rūšis – </a:t>
            </a:r>
            <a:r>
              <a:rPr lang="lt-LT" u="sng" dirty="0">
                <a:solidFill>
                  <a:srgbClr val="0070C0"/>
                </a:solidFill>
              </a:rPr>
              <a:t>prevencinės socialinės paslaugos</a:t>
            </a:r>
            <a:r>
              <a:rPr lang="lt-LT" dirty="0"/>
              <a:t>:</a:t>
            </a:r>
          </a:p>
          <a:p>
            <a:endParaRPr lang="lt-LT" dirty="0"/>
          </a:p>
          <a:p>
            <a:endParaRPr lang="lt-LT" dirty="0"/>
          </a:p>
          <a:p>
            <a:pPr marL="285750" indent="-285750">
              <a:buFont typeface="Arial" panose="020B0604020202020204" pitchFamily="34" charset="0"/>
              <a:buChar char="•"/>
            </a:pPr>
            <a:r>
              <a:rPr lang="lt-LT" dirty="0"/>
              <a:t>teikiamos </a:t>
            </a:r>
            <a:r>
              <a:rPr lang="lt-LT" b="1" u="sng" dirty="0"/>
              <a:t>visiems </a:t>
            </a:r>
            <a:r>
              <a:rPr lang="lt-LT" dirty="0"/>
              <a:t>asmenims (šeimoms) ir (ar) bendruomenėms (</a:t>
            </a:r>
            <a:r>
              <a:rPr lang="lt-LT" i="1" dirty="0"/>
              <a:t>nepaisant to, ar asmuo (šeima), bendruomenė jau turi socialinių problemų ar tik siekia jų išvengti ateityje</a:t>
            </a:r>
            <a:r>
              <a:rPr lang="lt-LT" dirty="0"/>
              <a:t>);</a:t>
            </a:r>
          </a:p>
          <a:p>
            <a:pPr marL="285750" indent="-285750">
              <a:buFont typeface="Arial" panose="020B0604020202020204" pitchFamily="34" charset="0"/>
              <a:buChar char="•"/>
            </a:pPr>
            <a:r>
              <a:rPr lang="lt-LT" dirty="0"/>
              <a:t>teikiamos </a:t>
            </a:r>
            <a:r>
              <a:rPr lang="lt-LT" b="1" u="sng" dirty="0"/>
              <a:t>nevertinant socialinių paslaugų poreikio</a:t>
            </a:r>
            <a:r>
              <a:rPr lang="lt-LT" dirty="0"/>
              <a:t>;</a:t>
            </a:r>
          </a:p>
          <a:p>
            <a:pPr marL="285750" indent="-285750">
              <a:buFont typeface="Arial" panose="020B0604020202020204" pitchFamily="34" charset="0"/>
              <a:buChar char="•"/>
            </a:pPr>
            <a:r>
              <a:rPr lang="lt-LT" dirty="0"/>
              <a:t>teikiamos </a:t>
            </a:r>
            <a:r>
              <a:rPr lang="lt-LT" b="1" u="sng" dirty="0"/>
              <a:t>nemokamai</a:t>
            </a:r>
            <a:r>
              <a:rPr lang="lt-LT" dirty="0"/>
              <a:t>;</a:t>
            </a:r>
          </a:p>
          <a:p>
            <a:pPr marL="285750" indent="-285750">
              <a:buFont typeface="Arial" panose="020B0604020202020204" pitchFamily="34" charset="0"/>
              <a:buChar char="•"/>
            </a:pPr>
            <a:r>
              <a:rPr lang="lt-LT" dirty="0"/>
              <a:t>teikiamos </a:t>
            </a:r>
            <a:r>
              <a:rPr lang="lt-LT" b="1" u="sng" dirty="0"/>
              <a:t>vieno langelio principu</a:t>
            </a:r>
            <a:r>
              <a:rPr lang="lt-LT" dirty="0"/>
              <a:t>.</a:t>
            </a:r>
          </a:p>
          <a:p>
            <a:endParaRPr lang="lt-LT" sz="1400" dirty="0"/>
          </a:p>
          <a:p>
            <a:endParaRPr lang="lt-LT" sz="1400" dirty="0"/>
          </a:p>
          <a:p>
            <a:r>
              <a:rPr lang="lt-LT" sz="1400" i="1" dirty="0">
                <a:solidFill>
                  <a:srgbClr val="0070C0"/>
                </a:solidFill>
              </a:rPr>
              <a:t>Potencialinių socialinių paslaugų gavėjų paieškos paslauga, kompleksinės paslaugos šeimai, darbas su bendruomene, šeimos konferencija ir kitos socialinės paslaugos reglamentuojamos </a:t>
            </a:r>
            <a:r>
              <a:rPr lang="lt-LT" sz="1400" i="1" u="sng" dirty="0">
                <a:solidFill>
                  <a:srgbClr val="0070C0"/>
                </a:solidFill>
              </a:rPr>
              <a:t>Socialinių paslaugų kataloge</a:t>
            </a:r>
            <a:r>
              <a:rPr lang="lt-LT" sz="1400" i="1" dirty="0">
                <a:solidFill>
                  <a:srgbClr val="0070C0"/>
                </a:solidFill>
              </a:rPr>
              <a:t>.</a:t>
            </a:r>
          </a:p>
        </p:txBody>
      </p:sp>
    </p:spTree>
    <p:extLst>
      <p:ext uri="{BB962C8B-B14F-4D97-AF65-F5344CB8AC3E}">
        <p14:creationId xmlns:p14="http://schemas.microsoft.com/office/powerpoint/2010/main" val="346976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522141" y="483267"/>
            <a:ext cx="6099747" cy="584775"/>
          </a:xfrm>
          <a:prstGeom prst="rect">
            <a:avLst/>
          </a:prstGeom>
          <a:noFill/>
        </p:spPr>
        <p:txBody>
          <a:bodyPr wrap="none" rtlCol="0">
            <a:spAutoFit/>
          </a:bodyPr>
          <a:lstStyle/>
          <a:p>
            <a:pPr algn="ctr"/>
            <a:r>
              <a:rPr lang="lt-LT" sz="3200" b="1" dirty="0">
                <a:solidFill>
                  <a:schemeClr val="bg1"/>
                </a:solidFill>
              </a:rPr>
              <a:t>Kompleksinės paslaugos šeimai</a:t>
            </a:r>
            <a:endParaRPr lang="en-US" sz="3200" b="1" dirty="0">
              <a:solidFill>
                <a:schemeClr val="bg1"/>
              </a:solidFill>
            </a:endParaRPr>
          </a:p>
        </p:txBody>
      </p:sp>
      <p:sp>
        <p:nvSpPr>
          <p:cNvPr id="6" name="TextBox 5"/>
          <p:cNvSpPr txBox="1"/>
          <p:nvPr/>
        </p:nvSpPr>
        <p:spPr>
          <a:xfrm>
            <a:off x="1043607" y="1491630"/>
            <a:ext cx="7056786" cy="461665"/>
          </a:xfrm>
          <a:prstGeom prst="rect">
            <a:avLst/>
          </a:prstGeom>
          <a:noFill/>
        </p:spPr>
        <p:txBody>
          <a:bodyPr wrap="square" rtlCol="0">
            <a:spAutoFit/>
          </a:bodyPr>
          <a:lstStyle/>
          <a:p>
            <a:pPr marL="285750" indent="-285750">
              <a:buSzPct val="75000"/>
              <a:buBlip>
                <a:blip r:embed="rId4"/>
              </a:buBlip>
            </a:pPr>
            <a:endParaRPr lang="lt-LT" sz="2400" dirty="0"/>
          </a:p>
        </p:txBody>
      </p:sp>
      <p:graphicFrame>
        <p:nvGraphicFramePr>
          <p:cNvPr id="3" name="Diagrama 2"/>
          <p:cNvGraphicFramePr/>
          <p:nvPr>
            <p:extLst>
              <p:ext uri="{D42A27DB-BD31-4B8C-83A1-F6EECF244321}">
                <p14:modId xmlns:p14="http://schemas.microsoft.com/office/powerpoint/2010/main" val="2159941498"/>
              </p:ext>
            </p:extLst>
          </p:nvPr>
        </p:nvGraphicFramePr>
        <p:xfrm>
          <a:off x="1043606" y="1131590"/>
          <a:ext cx="6576393" cy="40119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323528" y="1203598"/>
            <a:ext cx="1656184" cy="2677656"/>
          </a:xfrm>
          <a:prstGeom prst="rect">
            <a:avLst/>
          </a:prstGeom>
          <a:noFill/>
        </p:spPr>
        <p:txBody>
          <a:bodyPr wrap="square" rtlCol="0">
            <a:spAutoFit/>
          </a:bodyPr>
          <a:lstStyle/>
          <a:p>
            <a:r>
              <a:rPr lang="lt-LT" sz="1200" b="1" dirty="0">
                <a:solidFill>
                  <a:srgbClr val="0070C0"/>
                </a:solidFill>
              </a:rPr>
              <a:t>Socialinės apsaugos ir darbo ministro nustatyta tvarka atrinktas juridinis asmuo, kuris teikia metodinę pagalbą organizuojant ir (ar) teikiant kompleksines paslaugas šeimai, gerinant jų kokybę, dalijasi gerąja šių paslaugų teikimo patirtimi.</a:t>
            </a:r>
          </a:p>
        </p:txBody>
      </p:sp>
      <p:sp>
        <p:nvSpPr>
          <p:cNvPr id="10" name="Rodyklė dešinėn 9"/>
          <p:cNvSpPr/>
          <p:nvPr/>
        </p:nvSpPr>
        <p:spPr>
          <a:xfrm>
            <a:off x="1835696" y="1468663"/>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a:extLst>
              <a:ext uri="{FF2B5EF4-FFF2-40B4-BE49-F238E27FC236}">
                <a16:creationId xmlns:a16="http://schemas.microsoft.com/office/drawing/2014/main" id="{2EABB667-1C48-4451-A984-24BFA25305CB}"/>
              </a:ext>
            </a:extLst>
          </p:cNvPr>
          <p:cNvSpPr txBox="1"/>
          <p:nvPr/>
        </p:nvSpPr>
        <p:spPr>
          <a:xfrm>
            <a:off x="6863916" y="3225232"/>
            <a:ext cx="2172580" cy="646331"/>
          </a:xfrm>
          <a:prstGeom prst="rect">
            <a:avLst/>
          </a:prstGeom>
          <a:noFill/>
        </p:spPr>
        <p:txBody>
          <a:bodyPr wrap="square" rtlCol="0">
            <a:spAutoFit/>
          </a:bodyPr>
          <a:lstStyle/>
          <a:p>
            <a:r>
              <a:rPr lang="lt-LT" sz="1200" b="1" dirty="0">
                <a:solidFill>
                  <a:srgbClr val="0070C0"/>
                </a:solidFill>
              </a:rPr>
              <a:t>1 500 tūkst. eurų valstybės biudžeto lėšų metams</a:t>
            </a:r>
          </a:p>
          <a:p>
            <a:endParaRPr lang="lt-LT" sz="1200" b="1" dirty="0">
              <a:solidFill>
                <a:srgbClr val="0070C0"/>
              </a:solidFill>
            </a:endParaRPr>
          </a:p>
        </p:txBody>
      </p:sp>
      <p:sp>
        <p:nvSpPr>
          <p:cNvPr id="12" name="Rodyklė: kairėn 11">
            <a:extLst>
              <a:ext uri="{FF2B5EF4-FFF2-40B4-BE49-F238E27FC236}">
                <a16:creationId xmlns:a16="http://schemas.microsoft.com/office/drawing/2014/main" id="{8840B04A-4DCF-40C5-A62F-F0F31FA75D23}"/>
              </a:ext>
            </a:extLst>
          </p:cNvPr>
          <p:cNvSpPr/>
          <p:nvPr/>
        </p:nvSpPr>
        <p:spPr>
          <a:xfrm>
            <a:off x="6403451" y="2094470"/>
            <a:ext cx="978408" cy="484632"/>
          </a:xfrm>
          <a:prstGeom prst="left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TextBox 12">
            <a:extLst>
              <a:ext uri="{FF2B5EF4-FFF2-40B4-BE49-F238E27FC236}">
                <a16:creationId xmlns:a16="http://schemas.microsoft.com/office/drawing/2014/main" id="{1D6DAB22-3723-44B6-B7E1-F230FDBE685F}"/>
              </a:ext>
            </a:extLst>
          </p:cNvPr>
          <p:cNvSpPr txBox="1"/>
          <p:nvPr/>
        </p:nvSpPr>
        <p:spPr>
          <a:xfrm>
            <a:off x="6629400" y="1278488"/>
            <a:ext cx="1230796" cy="1107996"/>
          </a:xfrm>
          <a:prstGeom prst="rect">
            <a:avLst/>
          </a:prstGeom>
          <a:noFill/>
        </p:spPr>
        <p:txBody>
          <a:bodyPr wrap="square" rtlCol="0">
            <a:spAutoFit/>
          </a:bodyPr>
          <a:lstStyle/>
          <a:p>
            <a:r>
              <a:rPr lang="lt-LT" sz="1200" b="1" dirty="0">
                <a:solidFill>
                  <a:srgbClr val="0070C0"/>
                </a:solidFill>
              </a:rPr>
              <a:t>500 tūkst. eurų valstybės biudžeto lėšų metams</a:t>
            </a:r>
          </a:p>
          <a:p>
            <a:endParaRPr lang="lt-LT" dirty="0"/>
          </a:p>
        </p:txBody>
      </p:sp>
      <p:sp>
        <p:nvSpPr>
          <p:cNvPr id="15" name="Rodyklė: kairėn 14">
            <a:extLst>
              <a:ext uri="{FF2B5EF4-FFF2-40B4-BE49-F238E27FC236}">
                <a16:creationId xmlns:a16="http://schemas.microsoft.com/office/drawing/2014/main" id="{3D85CA25-F511-4272-B3CF-EA5B76310795}"/>
              </a:ext>
            </a:extLst>
          </p:cNvPr>
          <p:cNvSpPr/>
          <p:nvPr/>
        </p:nvSpPr>
        <p:spPr>
          <a:xfrm>
            <a:off x="5897684" y="3468376"/>
            <a:ext cx="966232" cy="484632"/>
          </a:xfrm>
          <a:prstGeom prst="leftArrow">
            <a:avLst/>
          </a:prstGeom>
          <a:solidFill>
            <a:schemeClr val="accent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Tree>
    <p:extLst>
      <p:ext uri="{BB962C8B-B14F-4D97-AF65-F5344CB8AC3E}">
        <p14:creationId xmlns:p14="http://schemas.microsoft.com/office/powerpoint/2010/main" val="74929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2259525" y="483267"/>
            <a:ext cx="4624985" cy="461665"/>
          </a:xfrm>
          <a:prstGeom prst="rect">
            <a:avLst/>
          </a:prstGeom>
          <a:noFill/>
        </p:spPr>
        <p:txBody>
          <a:bodyPr wrap="none" rtlCol="0">
            <a:spAutoFit/>
          </a:bodyPr>
          <a:lstStyle/>
          <a:p>
            <a:pPr algn="ctr"/>
            <a:r>
              <a:rPr lang="lt-LT" sz="2400" b="1" dirty="0">
                <a:solidFill>
                  <a:schemeClr val="bg1"/>
                </a:solidFill>
              </a:rPr>
              <a:t>Kompleksinės paslaugos šeimai</a:t>
            </a:r>
          </a:p>
        </p:txBody>
      </p:sp>
      <p:graphicFrame>
        <p:nvGraphicFramePr>
          <p:cNvPr id="3" name="Diagrama 2"/>
          <p:cNvGraphicFramePr/>
          <p:nvPr>
            <p:extLst>
              <p:ext uri="{D42A27DB-BD31-4B8C-83A1-F6EECF244321}">
                <p14:modId xmlns:p14="http://schemas.microsoft.com/office/powerpoint/2010/main" val="665086999"/>
              </p:ext>
            </p:extLst>
          </p:nvPr>
        </p:nvGraphicFramePr>
        <p:xfrm>
          <a:off x="1259632" y="1131590"/>
          <a:ext cx="6360368" cy="4011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220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07504" y="483267"/>
            <a:ext cx="8331121" cy="646331"/>
          </a:xfrm>
          <a:prstGeom prst="rect">
            <a:avLst/>
          </a:prstGeom>
          <a:noFill/>
        </p:spPr>
        <p:txBody>
          <a:bodyPr wrap="square" rtlCol="0">
            <a:spAutoFit/>
          </a:bodyPr>
          <a:lstStyle/>
          <a:p>
            <a:pPr algn="ctr"/>
            <a:r>
              <a:rPr lang="lt-LT" sz="3600" b="1" dirty="0">
                <a:solidFill>
                  <a:prstClr val="white"/>
                </a:solidFill>
              </a:rPr>
              <a:t>Socialinis darbas</a:t>
            </a:r>
            <a:endParaRPr lang="en-US" sz="3600" b="1" dirty="0">
              <a:solidFill>
                <a:prstClr val="white"/>
              </a:solidFill>
            </a:endParaRPr>
          </a:p>
        </p:txBody>
      </p:sp>
      <p:graphicFrame>
        <p:nvGraphicFramePr>
          <p:cNvPr id="3" name="Diagrama 2"/>
          <p:cNvGraphicFramePr/>
          <p:nvPr/>
        </p:nvGraphicFramePr>
        <p:xfrm>
          <a:off x="1115616" y="1131590"/>
          <a:ext cx="6336704" cy="4011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23528" y="1428750"/>
            <a:ext cx="8208912" cy="1754326"/>
          </a:xfrm>
          <a:prstGeom prst="rect">
            <a:avLst/>
          </a:prstGeom>
          <a:noFill/>
        </p:spPr>
        <p:txBody>
          <a:bodyPr wrap="square" rtlCol="0">
            <a:spAutoFit/>
          </a:bodyPr>
          <a:lstStyle/>
          <a:p>
            <a:pPr algn="just"/>
            <a:r>
              <a:rPr lang="lt-LT" b="1" dirty="0"/>
              <a:t>Patikslinta socialinio darbo samprata </a:t>
            </a:r>
            <a:r>
              <a:rPr lang="lt-LT" dirty="0"/>
              <a:t>– tai</a:t>
            </a:r>
            <a:r>
              <a:rPr lang="lt-LT" sz="1800" dirty="0">
                <a:effectLst/>
                <a:ea typeface="Times New Roman" panose="02020603050405020304" pitchFamily="18" charset="0"/>
              </a:rPr>
              <a:t> </a:t>
            </a:r>
            <a:r>
              <a:rPr lang="lt-LT" sz="1800" dirty="0">
                <a:solidFill>
                  <a:srgbClr val="0070C0"/>
                </a:solidFill>
                <a:effectLst/>
                <a:ea typeface="Times New Roman" panose="02020603050405020304" pitchFamily="18" charset="0"/>
              </a:rPr>
              <a:t>į praktinę veiklą orientuota </a:t>
            </a:r>
            <a:r>
              <a:rPr lang="lt-LT" sz="1800" dirty="0">
                <a:effectLst/>
                <a:ea typeface="Times New Roman" panose="02020603050405020304" pitchFamily="18" charset="0"/>
              </a:rPr>
              <a:t>profesinė veikla, </a:t>
            </a:r>
            <a:r>
              <a:rPr lang="lt-LT" sz="1800" dirty="0">
                <a:solidFill>
                  <a:srgbClr val="0070C0"/>
                </a:solidFill>
                <a:effectLst/>
                <a:ea typeface="Times New Roman" panose="02020603050405020304" pitchFamily="18" charset="0"/>
              </a:rPr>
              <a:t>įgalinanti</a:t>
            </a:r>
            <a:r>
              <a:rPr lang="lt-LT" sz="1800" dirty="0">
                <a:effectLst/>
                <a:ea typeface="Times New Roman" panose="02020603050405020304" pitchFamily="18" charset="0"/>
              </a:rPr>
              <a:t> asmenis, šeimas, asmenų (šeimų) grupes ir bendruomenes spręsti tarpusavio santykių, socialines problemas ir (ar) </a:t>
            </a:r>
            <a:r>
              <a:rPr lang="lt-LT" sz="1800" dirty="0">
                <a:solidFill>
                  <a:srgbClr val="0070C0"/>
                </a:solidFill>
                <a:effectLst/>
                <a:ea typeface="Times New Roman" panose="02020603050405020304" pitchFamily="18" charset="0"/>
              </a:rPr>
              <a:t>išvengti galimų socialinių problemų ateityje</a:t>
            </a:r>
            <a:r>
              <a:rPr lang="lt-LT" sz="1800" dirty="0">
                <a:effectLst/>
                <a:ea typeface="Times New Roman" panose="02020603050405020304" pitchFamily="18" charset="0"/>
              </a:rPr>
              <a:t>, skatinanti socialinę kaitą, gerinanti gyvenimo kokybę, </a:t>
            </a:r>
            <a:r>
              <a:rPr lang="lt-LT" sz="1800" dirty="0">
                <a:solidFill>
                  <a:srgbClr val="0070C0"/>
                </a:solidFill>
                <a:effectLst/>
                <a:ea typeface="Times New Roman" panose="02020603050405020304" pitchFamily="18" charset="0"/>
              </a:rPr>
              <a:t>užtikrinanti žmogaus teises</a:t>
            </a:r>
            <a:r>
              <a:rPr lang="lt-LT" sz="1800" dirty="0">
                <a:effectLst/>
                <a:ea typeface="Times New Roman" panose="02020603050405020304" pitchFamily="18" charset="0"/>
              </a:rPr>
              <a:t>, didinanti socialinę </a:t>
            </a:r>
            <a:r>
              <a:rPr lang="lt-LT" sz="1800" dirty="0" err="1">
                <a:effectLst/>
                <a:ea typeface="Times New Roman" panose="02020603050405020304" pitchFamily="18" charset="0"/>
              </a:rPr>
              <a:t>įtrauktį</a:t>
            </a:r>
            <a:r>
              <a:rPr lang="lt-LT" sz="1800" dirty="0">
                <a:effectLst/>
                <a:ea typeface="Times New Roman" panose="02020603050405020304" pitchFamily="18" charset="0"/>
              </a:rPr>
              <a:t> ir stiprinanti solidarumą bei socialinį teisingumą.</a:t>
            </a:r>
            <a:endParaRPr lang="lt-LT" sz="1600" b="1" dirty="0"/>
          </a:p>
        </p:txBody>
      </p:sp>
      <p:pic>
        <p:nvPicPr>
          <p:cNvPr id="10" name="Paveikslėlis 9" descr="Hand with red strings">
            <a:extLst>
              <a:ext uri="{FF2B5EF4-FFF2-40B4-BE49-F238E27FC236}">
                <a16:creationId xmlns:a16="http://schemas.microsoft.com/office/drawing/2014/main" id="{70F1EC5C-D42A-467A-A6E8-9D48F9560F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3280" y="3268825"/>
            <a:ext cx="2430000" cy="1620000"/>
          </a:xfrm>
          <a:prstGeom prst="rect">
            <a:avLst/>
          </a:prstGeom>
        </p:spPr>
      </p:pic>
    </p:spTree>
    <p:extLst>
      <p:ext uri="{BB962C8B-B14F-4D97-AF65-F5344CB8AC3E}">
        <p14:creationId xmlns:p14="http://schemas.microsoft.com/office/powerpoint/2010/main" val="258767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20" y="555526"/>
            <a:ext cx="8388451" cy="461665"/>
          </a:xfrm>
          <a:prstGeom prst="rect">
            <a:avLst/>
          </a:prstGeom>
          <a:noFill/>
        </p:spPr>
        <p:txBody>
          <a:bodyPr wrap="square" rtlCol="0">
            <a:spAutoFit/>
          </a:bodyPr>
          <a:lstStyle/>
          <a:p>
            <a:pPr algn="ctr"/>
            <a:r>
              <a:rPr lang="lt-LT" sz="2400" b="1" dirty="0">
                <a:solidFill>
                  <a:schemeClr val="bg1"/>
                </a:solidFill>
              </a:rPr>
              <a:t>Socialinio darbo kaip profesinės veiklos reglamentavimas</a:t>
            </a:r>
          </a:p>
        </p:txBody>
      </p:sp>
      <p:sp>
        <p:nvSpPr>
          <p:cNvPr id="5" name="TextBox 4">
            <a:extLst>
              <a:ext uri="{FF2B5EF4-FFF2-40B4-BE49-F238E27FC236}">
                <a16:creationId xmlns:a16="http://schemas.microsoft.com/office/drawing/2014/main" id="{B034BE79-A977-43CE-AB14-4A553A98DAD8}"/>
              </a:ext>
            </a:extLst>
          </p:cNvPr>
          <p:cNvSpPr txBox="1"/>
          <p:nvPr/>
        </p:nvSpPr>
        <p:spPr>
          <a:xfrm>
            <a:off x="179512" y="1237594"/>
            <a:ext cx="8496944" cy="523220"/>
          </a:xfrm>
          <a:prstGeom prst="rect">
            <a:avLst/>
          </a:prstGeom>
          <a:noFill/>
        </p:spPr>
        <p:txBody>
          <a:bodyPr wrap="square" rtlCol="0">
            <a:spAutoFit/>
          </a:bodyPr>
          <a:lstStyle/>
          <a:p>
            <a:endParaRPr lang="lt-LT" sz="1400" dirty="0"/>
          </a:p>
          <a:p>
            <a:endParaRPr lang="lt-LT" sz="1400" dirty="0"/>
          </a:p>
        </p:txBody>
      </p:sp>
      <p:sp>
        <p:nvSpPr>
          <p:cNvPr id="3" name="TextBox 2">
            <a:extLst>
              <a:ext uri="{FF2B5EF4-FFF2-40B4-BE49-F238E27FC236}">
                <a16:creationId xmlns:a16="http://schemas.microsoft.com/office/drawing/2014/main" id="{3A79B2A3-C171-4D4D-8687-8C4D5488FC77}"/>
              </a:ext>
            </a:extLst>
          </p:cNvPr>
          <p:cNvSpPr txBox="1"/>
          <p:nvPr/>
        </p:nvSpPr>
        <p:spPr>
          <a:xfrm>
            <a:off x="179512" y="1237594"/>
            <a:ext cx="8208919" cy="4739759"/>
          </a:xfrm>
          <a:prstGeom prst="rect">
            <a:avLst/>
          </a:prstGeom>
          <a:noFill/>
        </p:spPr>
        <p:txBody>
          <a:bodyPr wrap="square" rtlCol="0">
            <a:spAutoFit/>
          </a:bodyPr>
          <a:lstStyle/>
          <a:p>
            <a:r>
              <a:rPr lang="lt-LT" sz="1600" b="1" u="sng" dirty="0">
                <a:solidFill>
                  <a:srgbClr val="0070C0"/>
                </a:solidFill>
              </a:rPr>
              <a:t>Socialinis darbuotojas </a:t>
            </a:r>
            <a:r>
              <a:rPr lang="lt-LT" sz="1600" dirty="0">
                <a:solidFill>
                  <a:srgbClr val="0070C0"/>
                </a:solidFill>
              </a:rPr>
              <a:t>– jauna, 30-tuosius metus Lietuvoje skaičiuojanti profesija. </a:t>
            </a:r>
            <a:r>
              <a:rPr lang="lt-LT" sz="1600" dirty="0"/>
              <a:t>Vykdydama XVIII Vyriausybės programą, Socialinės apsaugos ir darbo ministerija nustatė:</a:t>
            </a:r>
          </a:p>
          <a:p>
            <a:endParaRPr lang="lt-LT" dirty="0"/>
          </a:p>
          <a:p>
            <a:pPr marL="285750" indent="-285750">
              <a:buFont typeface="Arial" panose="020B0604020202020204" pitchFamily="34" charset="0"/>
              <a:buChar char="•"/>
            </a:pPr>
            <a:r>
              <a:rPr lang="lt-LT" b="1" dirty="0"/>
              <a:t>socialinio darbo lygmenis </a:t>
            </a:r>
            <a:r>
              <a:rPr lang="lt-LT" i="1" dirty="0"/>
              <a:t>(</a:t>
            </a:r>
            <a:r>
              <a:rPr lang="lt-LT" i="1" dirty="0" err="1"/>
              <a:t>mikro</a:t>
            </a:r>
            <a:r>
              <a:rPr lang="lt-LT" i="1" dirty="0"/>
              <a:t>, </a:t>
            </a:r>
            <a:r>
              <a:rPr lang="lt-LT" i="1" dirty="0" err="1"/>
              <a:t>mezo</a:t>
            </a:r>
            <a:r>
              <a:rPr lang="lt-LT" i="1" dirty="0"/>
              <a:t>, </a:t>
            </a:r>
            <a:r>
              <a:rPr lang="lt-LT" i="1" dirty="0" err="1"/>
              <a:t>makro</a:t>
            </a:r>
            <a:r>
              <a:rPr lang="lt-LT" i="1" dirty="0"/>
              <a:t>)</a:t>
            </a:r>
            <a:r>
              <a:rPr lang="lt-LT" b="1" dirty="0"/>
              <a:t>;</a:t>
            </a:r>
            <a:endParaRPr lang="lt-LT" i="1" dirty="0"/>
          </a:p>
          <a:p>
            <a:pPr marL="285750" indent="-285750">
              <a:buFont typeface="Arial" panose="020B0604020202020204" pitchFamily="34" charset="0"/>
              <a:buChar char="•"/>
            </a:pPr>
            <a:r>
              <a:rPr lang="lt-LT" b="1" dirty="0"/>
              <a:t>socialinio darbo įgyvendinimo sritis </a:t>
            </a:r>
            <a:r>
              <a:rPr lang="lt-LT" dirty="0"/>
              <a:t>(</a:t>
            </a:r>
            <a:r>
              <a:rPr lang="lt-LT" i="1" dirty="0"/>
              <a:t>socialinė apsauga, sveikatos priežiūra, švietimas, teisėtvarka, užimtumas, krašto apsauga</a:t>
            </a:r>
            <a:r>
              <a:rPr lang="lt-LT" dirty="0"/>
              <a:t>)</a:t>
            </a:r>
            <a:r>
              <a:rPr lang="lt-LT" b="1" dirty="0"/>
              <a:t>;</a:t>
            </a:r>
            <a:endParaRPr lang="lt-LT" dirty="0"/>
          </a:p>
          <a:p>
            <a:pPr marL="285750" indent="-285750">
              <a:buFont typeface="Arial" panose="020B0604020202020204" pitchFamily="34" charset="0"/>
              <a:buChar char="•"/>
            </a:pPr>
            <a:r>
              <a:rPr lang="lt-LT" b="1" dirty="0"/>
              <a:t>socialinio darbo įgyvendinimo principus </a:t>
            </a:r>
            <a:r>
              <a:rPr lang="lt-LT" dirty="0"/>
              <a:t>(</a:t>
            </a:r>
            <a:r>
              <a:rPr lang="lt-LT" i="1" dirty="0"/>
              <a:t>asmens garbės ir orumo apsaugos, sąžiningumo, bendradarbiavimo, profesionalumo užtikrinimo</a:t>
            </a:r>
            <a:r>
              <a:rPr lang="lt-LT" dirty="0"/>
              <a:t>)</a:t>
            </a:r>
            <a:r>
              <a:rPr lang="lt-LT" b="1" i="1" dirty="0"/>
              <a:t>;</a:t>
            </a:r>
          </a:p>
          <a:p>
            <a:pPr marL="285750" indent="-285750">
              <a:buFont typeface="Arial" panose="020B0604020202020204" pitchFamily="34" charset="0"/>
              <a:buChar char="•"/>
            </a:pPr>
            <a:r>
              <a:rPr lang="lt-LT" b="1" dirty="0"/>
              <a:t>socialinių paslaugų srities darbuotojų reguliaciją</a:t>
            </a:r>
            <a:r>
              <a:rPr lang="lt-LT" i="1" dirty="0"/>
              <a:t>.</a:t>
            </a:r>
          </a:p>
          <a:p>
            <a:endParaRPr lang="lt-LT" dirty="0"/>
          </a:p>
          <a:p>
            <a:r>
              <a:rPr lang="lt-LT" sz="1400" i="1" dirty="0">
                <a:solidFill>
                  <a:srgbClr val="0070C0"/>
                </a:solidFill>
              </a:rPr>
              <a:t>Aiškus socialinio darbuotojo kaip profesionalaus specialisto identitetas svarbus ne tik visuomenei, tačiau ir pačiam socialiniam darbuotojui – savimi pasitikintis, motyvuotas, kompetentingas specialistas užtikrina kokybišką socialinio darbo kaip profesinės veiklos įgyvendinimą, individualių klientų poreikių atliepimą. </a:t>
            </a:r>
          </a:p>
          <a:p>
            <a:endParaRPr lang="lt-LT" dirty="0"/>
          </a:p>
          <a:p>
            <a:endParaRPr lang="lt-LT" dirty="0"/>
          </a:p>
          <a:p>
            <a:endParaRPr lang="lt-LT" dirty="0"/>
          </a:p>
        </p:txBody>
      </p:sp>
    </p:spTree>
    <p:extLst>
      <p:ext uri="{BB962C8B-B14F-4D97-AF65-F5344CB8AC3E}">
        <p14:creationId xmlns:p14="http://schemas.microsoft.com/office/powerpoint/2010/main" val="51986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sp>
        <p:nvSpPr>
          <p:cNvPr id="2" name="TextBox 1"/>
          <p:cNvSpPr txBox="1"/>
          <p:nvPr/>
        </p:nvSpPr>
        <p:spPr>
          <a:xfrm>
            <a:off x="107504" y="483267"/>
            <a:ext cx="8331121" cy="461665"/>
          </a:xfrm>
          <a:prstGeom prst="rect">
            <a:avLst/>
          </a:prstGeom>
          <a:noFill/>
        </p:spPr>
        <p:txBody>
          <a:bodyPr wrap="square" rtlCol="0">
            <a:spAutoFit/>
          </a:bodyPr>
          <a:lstStyle/>
          <a:p>
            <a:pPr algn="ctr"/>
            <a:r>
              <a:rPr lang="lt-LT" sz="2400" b="1" dirty="0">
                <a:solidFill>
                  <a:schemeClr val="bg1"/>
                </a:solidFill>
              </a:rPr>
              <a:t>Socialinių paslaugų srities darbuotojų reguliacija</a:t>
            </a:r>
            <a:endParaRPr lang="en-US" sz="2400" b="1" dirty="0">
              <a:solidFill>
                <a:schemeClr val="bg1"/>
              </a:solidFill>
            </a:endParaRPr>
          </a:p>
        </p:txBody>
      </p:sp>
      <p:graphicFrame>
        <p:nvGraphicFramePr>
          <p:cNvPr id="3" name="Diagrama 2"/>
          <p:cNvGraphicFramePr/>
          <p:nvPr>
            <p:extLst>
              <p:ext uri="{D42A27DB-BD31-4B8C-83A1-F6EECF244321}">
                <p14:modId xmlns:p14="http://schemas.microsoft.com/office/powerpoint/2010/main" val="3613854082"/>
              </p:ext>
            </p:extLst>
          </p:nvPr>
        </p:nvGraphicFramePr>
        <p:xfrm>
          <a:off x="1979712" y="1203598"/>
          <a:ext cx="6624736" cy="4011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07504" y="2715766"/>
            <a:ext cx="1008112" cy="1600438"/>
          </a:xfrm>
          <a:prstGeom prst="rect">
            <a:avLst/>
          </a:prstGeom>
          <a:noFill/>
        </p:spPr>
        <p:txBody>
          <a:bodyPr wrap="square" rtlCol="0">
            <a:spAutoFit/>
          </a:bodyPr>
          <a:lstStyle/>
          <a:p>
            <a:r>
              <a:rPr lang="lt-LT" sz="1400" b="1" dirty="0">
                <a:solidFill>
                  <a:srgbClr val="0070C0"/>
                </a:solidFill>
              </a:rPr>
              <a:t>700 tūkst. eurų valstybės biudžeto lėšų metams</a:t>
            </a:r>
          </a:p>
        </p:txBody>
      </p:sp>
      <p:sp>
        <p:nvSpPr>
          <p:cNvPr id="6" name="Rodyklė dešinėn 5"/>
          <p:cNvSpPr/>
          <p:nvPr/>
        </p:nvSpPr>
        <p:spPr>
          <a:xfrm>
            <a:off x="1102708" y="3512919"/>
            <a:ext cx="792088" cy="386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38806204"/>
      </p:ext>
    </p:extLst>
  </p:cSld>
  <p:clrMapOvr>
    <a:masterClrMapping/>
  </p:clrMapOvr>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11023</TotalTime>
  <Words>1175</Words>
  <Application>Microsoft Office PowerPoint</Application>
  <PresentationFormat>On-screen Show (16:9)</PresentationFormat>
  <Paragraphs>96</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Times New Roman</vt:lpstr>
      <vt:lpstr>Trebuchet MS</vt: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Daiva Kvedaraite</cp:lastModifiedBy>
  <cp:revision>548</cp:revision>
  <dcterms:created xsi:type="dcterms:W3CDTF">2018-02-01T08:00:04Z</dcterms:created>
  <dcterms:modified xsi:type="dcterms:W3CDTF">2022-08-01T12:31:23Z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